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70" r:id="rId13"/>
    <p:sldId id="272" r:id="rId14"/>
    <p:sldId id="273" r:id="rId15"/>
    <p:sldId id="275" r:id="rId16"/>
    <p:sldId id="267" r:id="rId17"/>
    <p:sldId id="268" r:id="rId18"/>
    <p:sldId id="274" r:id="rId19"/>
    <p:sldId id="276" r:id="rId2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85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Řada 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List1!$A$2:$A$9</c:f>
              <c:strCache>
                <c:ptCount val="8"/>
                <c:pt idx="0">
                  <c:v>srdce</c:v>
                </c:pt>
                <c:pt idx="1">
                  <c:v>plíce</c:v>
                </c:pt>
                <c:pt idx="2">
                  <c:v>ledviny</c:v>
                </c:pt>
                <c:pt idx="3">
                  <c:v>játra</c:v>
                </c:pt>
                <c:pt idx="4">
                  <c:v>slinivka</c:v>
                </c:pt>
                <c:pt idx="5">
                  <c:v>děloha</c:v>
                </c:pt>
                <c:pt idx="6">
                  <c:v>střevo</c:v>
                </c:pt>
                <c:pt idx="7">
                  <c:v>los</c:v>
                </c:pt>
              </c:strCache>
            </c:strRef>
          </c:cat>
          <c:val>
            <c:numRef>
              <c:f>List1!$B$2:$B$9</c:f>
              <c:numCache>
                <c:formatCode>General</c:formatCode>
                <c:ptCount val="8"/>
                <c:pt idx="1">
                  <c:v>52</c:v>
                </c:pt>
                <c:pt idx="7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59-450A-B609-FC26ACC75DBC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Sloupec1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List1!$A$2:$A$9</c:f>
              <c:strCache>
                <c:ptCount val="8"/>
                <c:pt idx="0">
                  <c:v>srdce</c:v>
                </c:pt>
                <c:pt idx="1">
                  <c:v>plíce</c:v>
                </c:pt>
                <c:pt idx="2">
                  <c:v>ledviny</c:v>
                </c:pt>
                <c:pt idx="3">
                  <c:v>játra</c:v>
                </c:pt>
                <c:pt idx="4">
                  <c:v>slinivka</c:v>
                </c:pt>
                <c:pt idx="5">
                  <c:v>děloha</c:v>
                </c:pt>
                <c:pt idx="6">
                  <c:v>střevo</c:v>
                </c:pt>
                <c:pt idx="7">
                  <c:v>los</c:v>
                </c:pt>
              </c:strCache>
            </c:strRef>
          </c:cat>
          <c:val>
            <c:numRef>
              <c:f>List1!$C$2:$C$9</c:f>
              <c:numCache>
                <c:formatCode>General</c:formatCode>
                <c:ptCount val="8"/>
                <c:pt idx="0">
                  <c:v>104</c:v>
                </c:pt>
                <c:pt idx="3">
                  <c:v>71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259-450A-B609-FC26ACC75DBC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Sloupec2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List1!$A$2:$A$9</c:f>
              <c:strCache>
                <c:ptCount val="8"/>
                <c:pt idx="0">
                  <c:v>srdce</c:v>
                </c:pt>
                <c:pt idx="1">
                  <c:v>plíce</c:v>
                </c:pt>
                <c:pt idx="2">
                  <c:v>ledviny</c:v>
                </c:pt>
                <c:pt idx="3">
                  <c:v>játra</c:v>
                </c:pt>
                <c:pt idx="4">
                  <c:v>slinivka</c:v>
                </c:pt>
                <c:pt idx="5">
                  <c:v>děloha</c:v>
                </c:pt>
                <c:pt idx="6">
                  <c:v>střevo</c:v>
                </c:pt>
                <c:pt idx="7">
                  <c:v>los</c:v>
                </c:pt>
              </c:strCache>
            </c:strRef>
          </c:cat>
          <c:val>
            <c:numRef>
              <c:f>List1!$D$2:$D$9</c:f>
              <c:numCache>
                <c:formatCode>General</c:formatCode>
                <c:ptCount val="8"/>
                <c:pt idx="2">
                  <c:v>522</c:v>
                </c:pt>
                <c:pt idx="4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259-450A-B609-FC26ACC75D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7703680"/>
        <c:axId val="129696128"/>
      </c:barChart>
      <c:catAx>
        <c:axId val="1277036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29696128"/>
        <c:crosses val="autoZero"/>
        <c:auto val="1"/>
        <c:lblAlgn val="ctr"/>
        <c:lblOffset val="100"/>
        <c:noMultiLvlLbl val="0"/>
      </c:catAx>
      <c:valAx>
        <c:axId val="129696128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one"/>
        <c:crossAx val="1277036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AC9BC-B301-4ED4-AE1B-F8BDC98B5716}" type="datetimeFigureOut">
              <a:rPr lang="cs-CZ" smtClean="0"/>
              <a:pPr/>
              <a:t>3.1.2018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22910-40C0-4AEA-8F50-F96689AB791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AC9BC-B301-4ED4-AE1B-F8BDC98B5716}" type="datetimeFigureOut">
              <a:rPr lang="cs-CZ" smtClean="0"/>
              <a:pPr/>
              <a:t>3.1.2018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22910-40C0-4AEA-8F50-F96689AB791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AC9BC-B301-4ED4-AE1B-F8BDC98B5716}" type="datetimeFigureOut">
              <a:rPr lang="cs-CZ" smtClean="0"/>
              <a:pPr/>
              <a:t>3.1.2018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22910-40C0-4AEA-8F50-F96689AB791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AC9BC-B301-4ED4-AE1B-F8BDC98B5716}" type="datetimeFigureOut">
              <a:rPr lang="cs-CZ" smtClean="0"/>
              <a:pPr/>
              <a:t>3.1.2018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22910-40C0-4AEA-8F50-F96689AB791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AC9BC-B301-4ED4-AE1B-F8BDC98B5716}" type="datetimeFigureOut">
              <a:rPr lang="cs-CZ" smtClean="0"/>
              <a:pPr/>
              <a:t>3.1.2018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22910-40C0-4AEA-8F50-F96689AB791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AC9BC-B301-4ED4-AE1B-F8BDC98B5716}" type="datetimeFigureOut">
              <a:rPr lang="cs-CZ" smtClean="0"/>
              <a:pPr/>
              <a:t>3.1.2018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22910-40C0-4AEA-8F50-F96689AB791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AC9BC-B301-4ED4-AE1B-F8BDC98B5716}" type="datetimeFigureOut">
              <a:rPr lang="cs-CZ" smtClean="0"/>
              <a:pPr/>
              <a:t>3.1.2018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22910-40C0-4AEA-8F50-F96689AB791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AC9BC-B301-4ED4-AE1B-F8BDC98B5716}" type="datetimeFigureOut">
              <a:rPr lang="cs-CZ" smtClean="0"/>
              <a:pPr/>
              <a:t>3.1.2018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22910-40C0-4AEA-8F50-F96689AB791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AC9BC-B301-4ED4-AE1B-F8BDC98B5716}" type="datetimeFigureOut">
              <a:rPr lang="cs-CZ" smtClean="0"/>
              <a:pPr/>
              <a:t>3.1.2018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22910-40C0-4AEA-8F50-F96689AB791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AC9BC-B301-4ED4-AE1B-F8BDC98B5716}" type="datetimeFigureOut">
              <a:rPr lang="cs-CZ" smtClean="0"/>
              <a:pPr/>
              <a:t>3.1.2018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22910-40C0-4AEA-8F50-F96689AB791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s odříznutým a zakulaceným jedním roh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úhlý trojúhelní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AC9BC-B301-4ED4-AE1B-F8BDC98B5716}" type="datetimeFigureOut">
              <a:rPr lang="cs-CZ" smtClean="0"/>
              <a:pPr/>
              <a:t>3.1.2018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AE22910-40C0-4AEA-8F50-F96689AB791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10" name="Volný tvar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Volný tvar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4AC9BC-B301-4ED4-AE1B-F8BDC98B5716}" type="datetimeFigureOut">
              <a:rPr lang="cs-CZ" smtClean="0"/>
              <a:pPr/>
              <a:t>3.1.2018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AE22910-40C0-4AEA-8F50-F96689AB791F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2" name="Skupin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Volný tvar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Volný tvar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 smtClean="0"/>
              <a:t>Transplantologie</a:t>
            </a:r>
            <a:r>
              <a:rPr lang="cs-CZ" dirty="0" smtClean="0"/>
              <a:t> České republiky v kostce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endParaRPr lang="cs-CZ" sz="1800" dirty="0" smtClean="0"/>
          </a:p>
          <a:p>
            <a:endParaRPr lang="cs-CZ" sz="1800" dirty="0" smtClean="0"/>
          </a:p>
          <a:p>
            <a:r>
              <a:rPr lang="cs-CZ" sz="1800" dirty="0" smtClean="0"/>
              <a:t>zpracovala Bc. </a:t>
            </a:r>
            <a:r>
              <a:rPr lang="cs-CZ" sz="1800" smtClean="0"/>
              <a:t>Jaroslava Popelková</a:t>
            </a:r>
          </a:p>
          <a:p>
            <a:r>
              <a:rPr lang="cs-CZ" sz="1800" smtClean="0"/>
              <a:t> </a:t>
            </a:r>
            <a:r>
              <a:rPr lang="cs-CZ" sz="1800" dirty="0" smtClean="0"/>
              <a:t>transplantační koordinátor  Mezioborového transplantačního centra Fakultní nemocnice v Hradci Králové</a:t>
            </a:r>
          </a:p>
          <a:p>
            <a:r>
              <a:rPr lang="cs-CZ" sz="1800" dirty="0" smtClean="0"/>
              <a:t>As. MUDr. Pavel Navrátil, CSc. vedoucí lékař centra</a:t>
            </a:r>
          </a:p>
          <a:p>
            <a:endParaRPr lang="cs-CZ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Živí dárci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Je to unikátní medicínské dilema</a:t>
            </a:r>
          </a:p>
          <a:p>
            <a:r>
              <a:rPr lang="cs-CZ" dirty="0" smtClean="0"/>
              <a:t>Zdravý člověk riskuje svůj život, aby zachránil nebo zlepšil život nemocnému</a:t>
            </a:r>
          </a:p>
          <a:p>
            <a:r>
              <a:rPr lang="cs-CZ" dirty="0" smtClean="0"/>
              <a:t>Odběr orgánu se řídí přísnými medicínskými i etickými pravidly</a:t>
            </a:r>
          </a:p>
          <a:p>
            <a:r>
              <a:rPr lang="cs-CZ" dirty="0" smtClean="0"/>
              <a:t>Je možné darovat párový orgán nebo část jeho segmentu (ledvina, segment jater, lalok plic, část pankreatu) 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Kadaverózní dárci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V ČR jsou zemřelí dárci z více jak 98 % dárci s prokázanou smrtí mozku</a:t>
            </a:r>
          </a:p>
          <a:p>
            <a:pPr>
              <a:buNone/>
            </a:pPr>
            <a:r>
              <a:rPr lang="cs-CZ" dirty="0" smtClean="0"/>
              <a:t>Prokazujeme:</a:t>
            </a:r>
          </a:p>
          <a:p>
            <a:pPr marL="514350" indent="-514350">
              <a:buAutoNum type="arabicPeriod"/>
            </a:pPr>
            <a:r>
              <a:rPr lang="cs-CZ" dirty="0" smtClean="0"/>
              <a:t>Klinickou smrt </a:t>
            </a:r>
          </a:p>
          <a:p>
            <a:pPr marL="514350" indent="-514350">
              <a:buFontTx/>
              <a:buChar char="-"/>
            </a:pPr>
            <a:r>
              <a:rPr lang="cs-CZ" dirty="0" smtClean="0"/>
              <a:t>zornicová areflexie</a:t>
            </a:r>
          </a:p>
          <a:p>
            <a:pPr marL="514350" indent="-514350">
              <a:buFontTx/>
              <a:buChar char="-"/>
            </a:pPr>
            <a:r>
              <a:rPr lang="cs-CZ" dirty="0" smtClean="0"/>
              <a:t>korneální areflexie</a:t>
            </a:r>
          </a:p>
          <a:p>
            <a:pPr marL="514350" indent="-514350">
              <a:buNone/>
            </a:pPr>
            <a:r>
              <a:rPr lang="cs-CZ" dirty="0" smtClean="0"/>
              <a:t>-	</a:t>
            </a:r>
            <a:r>
              <a:rPr lang="cs-CZ" dirty="0" err="1" smtClean="0"/>
              <a:t>vestibulookulární</a:t>
            </a:r>
            <a:r>
              <a:rPr lang="cs-CZ" dirty="0" smtClean="0"/>
              <a:t> areflexie</a:t>
            </a:r>
          </a:p>
          <a:p>
            <a:pPr marL="514350" indent="-514350">
              <a:buFontTx/>
              <a:buChar char="-"/>
            </a:pPr>
            <a:r>
              <a:rPr lang="cs-CZ" dirty="0" smtClean="0"/>
              <a:t>absence motorické reakce na algické podněty </a:t>
            </a:r>
          </a:p>
          <a:p>
            <a:pPr marL="514350" indent="-514350">
              <a:buFontTx/>
              <a:buChar char="-"/>
            </a:pPr>
            <a:r>
              <a:rPr lang="cs-CZ" dirty="0" smtClean="0"/>
              <a:t>absence </a:t>
            </a:r>
            <a:r>
              <a:rPr lang="cs-CZ" dirty="0" err="1" smtClean="0"/>
              <a:t>kašlacího</a:t>
            </a:r>
            <a:r>
              <a:rPr lang="cs-CZ" dirty="0" smtClean="0"/>
              <a:t> reflexu</a:t>
            </a:r>
          </a:p>
          <a:p>
            <a:pPr marL="514350" indent="-514350">
              <a:buFontTx/>
              <a:buChar char="-"/>
            </a:pPr>
            <a:r>
              <a:rPr lang="cs-CZ" dirty="0" err="1" smtClean="0"/>
              <a:t>apniocký</a:t>
            </a:r>
            <a:r>
              <a:rPr lang="cs-CZ" dirty="0" smtClean="0"/>
              <a:t> test</a:t>
            </a:r>
          </a:p>
          <a:p>
            <a:pPr marL="514350" indent="-514350">
              <a:buNone/>
            </a:pPr>
            <a:r>
              <a:rPr lang="cs-CZ" dirty="0" smtClean="0"/>
              <a:t>2. Instrumentální vyšetření – scintigrafii, angiografii </a:t>
            </a:r>
          </a:p>
          <a:p>
            <a:pPr marL="514350" indent="-514350">
              <a:buNone/>
            </a:pPr>
            <a:endParaRPr lang="cs-CZ" dirty="0" smtClean="0"/>
          </a:p>
          <a:p>
            <a:pPr marL="514350" indent="-514350">
              <a:buNone/>
            </a:pPr>
            <a:endParaRPr lang="cs-CZ" dirty="0" smtClean="0"/>
          </a:p>
          <a:p>
            <a:pPr marL="514350" indent="-514350">
              <a:buNone/>
            </a:pPr>
            <a:r>
              <a:rPr lang="cs-CZ" dirty="0" smtClean="0"/>
              <a:t>	  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Právní kontraindikace možného dárce k odběru orgánů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cs-CZ" dirty="0" smtClean="0"/>
              <a:t>Odběr od zemřelého dárce je vyloučen, pokud:</a:t>
            </a:r>
          </a:p>
          <a:p>
            <a:pPr>
              <a:buNone/>
            </a:pPr>
            <a:endParaRPr lang="cs-CZ" dirty="0" smtClean="0"/>
          </a:p>
          <a:p>
            <a:pPr>
              <a:buFontTx/>
              <a:buChar char="-"/>
            </a:pPr>
            <a:r>
              <a:rPr lang="cs-CZ" dirty="0" smtClean="0"/>
              <a:t>Je zemřelý evidován v </a:t>
            </a:r>
            <a:r>
              <a:rPr lang="cs-CZ" dirty="0" err="1" smtClean="0"/>
              <a:t>NRODu</a:t>
            </a:r>
            <a:endParaRPr lang="cs-CZ" dirty="0" smtClean="0"/>
          </a:p>
          <a:p>
            <a:pPr>
              <a:buFontTx/>
              <a:buChar char="-"/>
            </a:pPr>
            <a:r>
              <a:rPr lang="cs-CZ" dirty="0" smtClean="0"/>
              <a:t>Na základě posouzení zdravotní způsobilosti nelze vyloučit, že zemřelý  trpěl nemocí či stavem, které by mohly ohrozit zdraví nebo život příjemce</a:t>
            </a:r>
          </a:p>
          <a:p>
            <a:pPr>
              <a:buFontTx/>
              <a:buChar char="-"/>
            </a:pPr>
            <a:r>
              <a:rPr lang="cs-CZ" dirty="0" smtClean="0"/>
              <a:t>Zemřelého nelze identifikovat</a:t>
            </a:r>
          </a:p>
          <a:p>
            <a:pPr>
              <a:buFontTx/>
              <a:buChar char="-"/>
            </a:pPr>
            <a:r>
              <a:rPr lang="cs-CZ" dirty="0" smtClean="0"/>
              <a:t>Je nesvéprávný, dítě do 18 let, u kterého nedosáhneme souhlasu zákonného zástupce</a:t>
            </a:r>
          </a:p>
          <a:p>
            <a:pPr>
              <a:buFontTx/>
              <a:buChar char="-"/>
            </a:pPr>
            <a:r>
              <a:rPr lang="cs-CZ" dirty="0" smtClean="0"/>
              <a:t>Je cizinec, u kterého se nám nepodařilo získat souhlas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Alokace ledvin v České republice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dirty="0" smtClean="0"/>
              <a:t>1.Urgentní pořadí </a:t>
            </a:r>
          </a:p>
          <a:p>
            <a:pPr>
              <a:buNone/>
            </a:pPr>
            <a:r>
              <a:rPr lang="cs-CZ" dirty="0" smtClean="0"/>
              <a:t>2. </a:t>
            </a:r>
            <a:r>
              <a:rPr lang="cs-CZ" dirty="0" err="1" smtClean="0"/>
              <a:t>Full</a:t>
            </a:r>
            <a:r>
              <a:rPr lang="cs-CZ" dirty="0" smtClean="0"/>
              <a:t> house – plná shoda s dárcem</a:t>
            </a:r>
          </a:p>
          <a:p>
            <a:pPr>
              <a:buNone/>
            </a:pPr>
            <a:r>
              <a:rPr lang="cs-CZ" dirty="0" smtClean="0"/>
              <a:t>3.Děti</a:t>
            </a:r>
          </a:p>
          <a:p>
            <a:pPr>
              <a:buNone/>
            </a:pPr>
            <a:r>
              <a:rPr lang="cs-CZ" dirty="0" smtClean="0"/>
              <a:t>4. HIT program –evropský program pro pacienty s hladinou protilátek vyšší než 85 %</a:t>
            </a:r>
          </a:p>
          <a:p>
            <a:pPr>
              <a:buNone/>
            </a:pPr>
            <a:r>
              <a:rPr lang="cs-CZ" dirty="0" smtClean="0"/>
              <a:t>5. Zvláštní pořadí			 </a:t>
            </a:r>
          </a:p>
          <a:p>
            <a:pPr>
              <a:buNone/>
            </a:pPr>
            <a:r>
              <a:rPr lang="cs-CZ" dirty="0" smtClean="0"/>
              <a:t>6. Dlouhodobě čekající – déle jak 3 roky </a:t>
            </a:r>
          </a:p>
          <a:p>
            <a:pPr>
              <a:buNone/>
            </a:pPr>
            <a:r>
              <a:rPr lang="cs-CZ" dirty="0" smtClean="0"/>
              <a:t>7.	Bilance TC</a:t>
            </a:r>
          </a:p>
          <a:p>
            <a:pPr>
              <a:buNone/>
            </a:pPr>
            <a:r>
              <a:rPr lang="cs-CZ" dirty="0" smtClean="0"/>
              <a:t>8.Normální pořadí 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\\fnhk.cz\dfs\data1\documents\grofomal\fotky odběr orgánů\odbery org\IMG_20160414_19044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40" y="1269189"/>
            <a:ext cx="5760720" cy="4319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864096"/>
          </a:xfrm>
        </p:spPr>
        <p:txBody>
          <a:bodyPr/>
          <a:lstStyle/>
          <a:p>
            <a:r>
              <a:rPr lang="cs-CZ" dirty="0" smtClean="0"/>
              <a:t>Transplantace ledviny</a:t>
            </a:r>
            <a:endParaRPr lang="cs-CZ" dirty="0"/>
          </a:p>
        </p:txBody>
      </p:sp>
      <p:pic>
        <p:nvPicPr>
          <p:cNvPr id="4" name="Zástupný symbol pro obsah 3" descr="https://upload.wikimedia.org/wikipedia/commons/9/98/Kidtransplant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320813" y="1935163"/>
            <a:ext cx="4502373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Život po transplantaci ledviny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/>
              <a:t>Transplantace ledviny je již </a:t>
            </a:r>
            <a:r>
              <a:rPr lang="cs-CZ" dirty="0" err="1" smtClean="0"/>
              <a:t>standartní</a:t>
            </a:r>
            <a:r>
              <a:rPr lang="cs-CZ" dirty="0" smtClean="0"/>
              <a:t> léčebný postup</a:t>
            </a:r>
          </a:p>
          <a:p>
            <a:r>
              <a:rPr lang="cs-CZ" dirty="0" smtClean="0"/>
              <a:t>Lidé po transplantaci užívají </a:t>
            </a:r>
            <a:r>
              <a:rPr lang="cs-CZ" dirty="0" err="1" smtClean="0"/>
              <a:t>imunosupresi</a:t>
            </a:r>
            <a:endParaRPr lang="cs-CZ" dirty="0" smtClean="0"/>
          </a:p>
          <a:p>
            <a:endParaRPr lang="cs-CZ" dirty="0" smtClean="0"/>
          </a:p>
          <a:p>
            <a:pPr>
              <a:buNone/>
            </a:pPr>
            <a:r>
              <a:rPr lang="cs-CZ" dirty="0" smtClean="0"/>
              <a:t>První 3 měsíce jsou riziková z důvodu:</a:t>
            </a:r>
          </a:p>
          <a:p>
            <a:pPr>
              <a:buFontTx/>
              <a:buChar char="-"/>
            </a:pPr>
            <a:r>
              <a:rPr lang="cs-CZ" dirty="0" smtClean="0"/>
              <a:t>řádného zhojení operačního pole – (</a:t>
            </a:r>
            <a:r>
              <a:rPr lang="cs-CZ" dirty="0" err="1" smtClean="0"/>
              <a:t>oš</a:t>
            </a:r>
            <a:r>
              <a:rPr lang="cs-CZ" dirty="0" smtClean="0"/>
              <a:t>. diagnóza bolest, objem tělesných tekutin- zvýšený, porucha tkáňové integrity, infekce rizikové faktory)</a:t>
            </a:r>
          </a:p>
          <a:p>
            <a:pPr>
              <a:buFontTx/>
              <a:buChar char="-"/>
            </a:pPr>
            <a:r>
              <a:rPr lang="cs-CZ" dirty="0" smtClean="0"/>
              <a:t>optimální nastavení hladiny imunosuprese</a:t>
            </a:r>
          </a:p>
          <a:p>
            <a:pPr>
              <a:buFontTx/>
              <a:buChar char="-"/>
            </a:pPr>
            <a:r>
              <a:rPr lang="cs-CZ" dirty="0" smtClean="0"/>
              <a:t>sžití s novým stavem těla (</a:t>
            </a:r>
            <a:r>
              <a:rPr lang="cs-CZ" dirty="0" err="1" smtClean="0"/>
              <a:t>oš.diagnóza</a:t>
            </a:r>
            <a:r>
              <a:rPr lang="cs-CZ" dirty="0" smtClean="0"/>
              <a:t> porucha přijetí vzhledu vlastního těla nebo jeho změn, porucha adaptace)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cs-CZ" dirty="0" smtClean="0"/>
          </a:p>
          <a:p>
            <a:r>
              <a:rPr lang="cs-CZ" dirty="0" smtClean="0"/>
              <a:t>Kadaverózní ledvina má průměrnou dobu přežívání </a:t>
            </a:r>
          </a:p>
          <a:p>
            <a:pPr>
              <a:buNone/>
            </a:pPr>
            <a:r>
              <a:rPr lang="cs-CZ" dirty="0" smtClean="0"/>
              <a:t>    10 až 15 let</a:t>
            </a:r>
          </a:p>
          <a:p>
            <a:r>
              <a:rPr lang="cs-CZ" dirty="0" smtClean="0"/>
              <a:t>Příjemci mohou, sportovat, pít a jíst dle libosti</a:t>
            </a:r>
          </a:p>
          <a:p>
            <a:r>
              <a:rPr lang="cs-CZ" dirty="0" smtClean="0"/>
              <a:t>Naším cílem je všechny transplantované pacienty zařadit do plnohodnotného života včetně práce a společenského dění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Děkuji za pozornost a přeji hezký den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9458" name="Picture 2" descr="Magnólie, Jaro, Jarní Kv&amp;ecaron;tiny, V&amp;ecaron;tve, Kv&amp;ecaron;tin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8"/>
            <a:ext cx="9144000" cy="51530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Transplantace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    </a:t>
            </a:r>
            <a:r>
              <a:rPr lang="cs-CZ" dirty="0" err="1" smtClean="0"/>
              <a:t>Alotransplantace</a:t>
            </a:r>
            <a:r>
              <a:rPr lang="cs-CZ" dirty="0" smtClean="0"/>
              <a:t> (transplantace mezi lidmi) je léčebná metoda přenosu orgánů nebo tkání, které nahradí nemocí, úrazem postižený orgán či tkáň.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 smtClean="0"/>
              <a:t>Úspěšnou transplantaci lze považovat</a:t>
            </a:r>
          </a:p>
          <a:p>
            <a:pPr>
              <a:buNone/>
            </a:pPr>
            <a:r>
              <a:rPr lang="cs-CZ" dirty="0" smtClean="0"/>
              <a:t>za nejefektivnější způsob vyléčení terminálního stádia</a:t>
            </a:r>
          </a:p>
          <a:p>
            <a:pPr>
              <a:buNone/>
            </a:pPr>
            <a:r>
              <a:rPr lang="cs-CZ" dirty="0" smtClean="0"/>
              <a:t>insuficience orgánu.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442424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Transplantační zákon č.285/2002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2987824" y="1628800"/>
          <a:ext cx="3024336" cy="45013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Acrobat Document" r:id="rId3" imgW="5830114" imgH="8028571" progId="AcroExch.Document.11">
                  <p:embed/>
                </p:oleObj>
              </mc:Choice>
              <mc:Fallback>
                <p:oleObj name="Acrobat Document" r:id="rId3" imgW="5830114" imgH="8028571" progId="AcroExch.Document.11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-20000" contrast="14000"/>
                        <a:grayscl/>
                        <a:biLevel thresh="5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824" y="1628800"/>
                        <a:ext cx="3024336" cy="450139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Regionalita</a:t>
            </a:r>
            <a:r>
              <a:rPr lang="cs-CZ" dirty="0" smtClean="0"/>
              <a:t> transplantačních center</a:t>
            </a:r>
            <a:endParaRPr lang="cs-CZ" dirty="0"/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48883" y="1935163"/>
            <a:ext cx="6046234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0" y="-36466"/>
          <a:ext cx="9144000" cy="70636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Acrobat Document" r:id="rId3" imgW="8666667" imgH="6695238" progId="AcroExch.Document.11">
                  <p:embed/>
                </p:oleObj>
              </mc:Choice>
              <mc:Fallback>
                <p:oleObj name="Acrobat Document" r:id="rId3" imgW="8666667" imgH="6695238" progId="AcroExch.Document.1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36466"/>
                        <a:ext cx="9144000" cy="70636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44016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Aktuální čekací listiny orgánů </a:t>
            </a:r>
            <a:br>
              <a:rPr lang="cs-CZ" dirty="0" smtClean="0"/>
            </a:br>
            <a:r>
              <a:rPr lang="cs-CZ" dirty="0" smtClean="0"/>
              <a:t>ke 4.4.2017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1152128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Transplantační centrum </a:t>
            </a:r>
            <a:br>
              <a:rPr lang="cs-CZ" dirty="0" smtClean="0"/>
            </a:br>
            <a:r>
              <a:rPr lang="cs-CZ" dirty="0" smtClean="0"/>
              <a:t>při Urologické klinice  FN HK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4047728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Mezioborové transplantační centrum FN HK bylo založeno při urologické klinice FN HK oficiálně 28.10.1978 výnosem věstníku MZ ČSLR spolu s centrem v Praze, Brně, Bratislavě</a:t>
            </a:r>
          </a:p>
          <a:p>
            <a:r>
              <a:rPr lang="cs-CZ" dirty="0" smtClean="0"/>
              <a:t>První transplantaci ve FN HK byla provedena 29.11.1961</a:t>
            </a:r>
          </a:p>
          <a:p>
            <a:r>
              <a:rPr lang="cs-CZ" dirty="0" smtClean="0"/>
              <a:t>K dnešnímu datu máme </a:t>
            </a:r>
            <a:r>
              <a:rPr lang="cs-CZ" dirty="0" err="1" smtClean="0"/>
              <a:t>natransplantováno</a:t>
            </a:r>
            <a:r>
              <a:rPr lang="cs-CZ" dirty="0" smtClean="0"/>
              <a:t> 1259 ledvin</a:t>
            </a:r>
          </a:p>
          <a:p>
            <a:r>
              <a:rPr lang="cs-CZ" dirty="0" smtClean="0"/>
              <a:t>TC FN HK je jediným centrem při Urologické klinice</a:t>
            </a:r>
          </a:p>
          <a:p>
            <a:pPr>
              <a:buNone/>
            </a:pPr>
            <a:r>
              <a:rPr lang="cs-CZ" dirty="0" smtClean="0"/>
              <a:t>    v ČR a zaměřuje se na transplantace ledvin s patologií dolních močových cest pro celou ČR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Kdo může být příjemcem ledviny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Příjemce MUSÍ být na WL</a:t>
            </a:r>
          </a:p>
          <a:p>
            <a:r>
              <a:rPr lang="cs-CZ" dirty="0" smtClean="0"/>
              <a:t>Věková hranice není určena, pouze je dána rozvaha života delšího jak 3 roky</a:t>
            </a:r>
          </a:p>
          <a:p>
            <a:r>
              <a:rPr lang="cs-CZ" dirty="0" smtClean="0"/>
              <a:t>Nesmí být aktivní malignita, TL může být po tumor free interval  2 – 5 let (dle druhu tumoru) </a:t>
            </a:r>
          </a:p>
          <a:p>
            <a:r>
              <a:rPr lang="cs-CZ" dirty="0" smtClean="0"/>
              <a:t>Relativní stabilita všech onemocnění </a:t>
            </a:r>
            <a:r>
              <a:rPr lang="cs-CZ" dirty="0" err="1" smtClean="0"/>
              <a:t>tj</a:t>
            </a:r>
            <a:r>
              <a:rPr lang="cs-CZ" dirty="0" smtClean="0"/>
              <a:t> . DM, ICHS, HN apod.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Kdo může být dárcem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Dárci jsou 	1. žijící</a:t>
            </a:r>
          </a:p>
          <a:p>
            <a:pPr>
              <a:buNone/>
            </a:pPr>
            <a:r>
              <a:rPr lang="cs-CZ" dirty="0"/>
              <a:t>	</a:t>
            </a:r>
            <a:r>
              <a:rPr lang="cs-CZ" dirty="0" smtClean="0"/>
              <a:t>		2. kadaverózní</a:t>
            </a:r>
          </a:p>
          <a:p>
            <a:pPr>
              <a:buNone/>
            </a:pPr>
            <a:r>
              <a:rPr lang="cs-CZ" dirty="0" smtClean="0"/>
              <a:t>	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629</TotalTime>
  <Words>515</Words>
  <Application>Microsoft Office PowerPoint</Application>
  <PresentationFormat>Předvádění na obrazovce (4:3)</PresentationFormat>
  <Paragraphs>82</Paragraphs>
  <Slides>19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4" baseType="lpstr">
      <vt:lpstr>Calibri</vt:lpstr>
      <vt:lpstr>Constantia</vt:lpstr>
      <vt:lpstr>Wingdings 2</vt:lpstr>
      <vt:lpstr>Tok</vt:lpstr>
      <vt:lpstr>Acrobat Document</vt:lpstr>
      <vt:lpstr>Transplantologie České republiky v kostce</vt:lpstr>
      <vt:lpstr>Transplantace</vt:lpstr>
      <vt:lpstr>Transplantační zákon č.285/2002</vt:lpstr>
      <vt:lpstr>Regionalita transplantačních center</vt:lpstr>
      <vt:lpstr>Prezentace aplikace PowerPoint</vt:lpstr>
      <vt:lpstr>Aktuální čekací listiny orgánů  ke 4.4.2017</vt:lpstr>
      <vt:lpstr>Transplantační centrum  při Urologické klinice  FN HK</vt:lpstr>
      <vt:lpstr>Kdo může být příjemcem ledviny</vt:lpstr>
      <vt:lpstr>Kdo může být dárcem</vt:lpstr>
      <vt:lpstr>Živí dárci</vt:lpstr>
      <vt:lpstr>Kadaverózní dárci</vt:lpstr>
      <vt:lpstr>Právní kontraindikace možného dárce k odběru orgánů</vt:lpstr>
      <vt:lpstr>Alokace ledvin v České republice</vt:lpstr>
      <vt:lpstr>Prezentace aplikace PowerPoint</vt:lpstr>
      <vt:lpstr>Prezentace aplikace PowerPoint</vt:lpstr>
      <vt:lpstr>Transplantace ledviny</vt:lpstr>
      <vt:lpstr>Život po transplantaci ledviny</vt:lpstr>
      <vt:lpstr>Prezentace aplikace PowerPoint</vt:lpstr>
      <vt:lpstr>Děkuji za pozornost a přeji hezký den </vt:lpstr>
    </vt:vector>
  </TitlesOfParts>
  <Company>FNHK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kasikjar</dc:creator>
  <cp:lastModifiedBy>Varekova Ludmila</cp:lastModifiedBy>
  <cp:revision>68</cp:revision>
  <dcterms:created xsi:type="dcterms:W3CDTF">2017-03-24T08:52:38Z</dcterms:created>
  <dcterms:modified xsi:type="dcterms:W3CDTF">2018-01-03T13:34:58Z</dcterms:modified>
</cp:coreProperties>
</file>