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2"/>
  </p:notesMasterIdLst>
  <p:sldIdLst>
    <p:sldId id="256" r:id="rId4"/>
    <p:sldId id="444" r:id="rId5"/>
    <p:sldId id="441" r:id="rId6"/>
    <p:sldId id="262" r:id="rId7"/>
    <p:sldId id="425" r:id="rId8"/>
    <p:sldId id="440" r:id="rId9"/>
    <p:sldId id="426" r:id="rId10"/>
    <p:sldId id="429" r:id="rId11"/>
    <p:sldId id="428" r:id="rId12"/>
    <p:sldId id="395" r:id="rId13"/>
    <p:sldId id="423" r:id="rId14"/>
    <p:sldId id="424" r:id="rId15"/>
    <p:sldId id="311" r:id="rId16"/>
    <p:sldId id="312" r:id="rId17"/>
    <p:sldId id="318" r:id="rId18"/>
    <p:sldId id="325" r:id="rId19"/>
    <p:sldId id="326" r:id="rId20"/>
    <p:sldId id="392" r:id="rId21"/>
    <p:sldId id="418" r:id="rId22"/>
    <p:sldId id="431" r:id="rId23"/>
    <p:sldId id="339" r:id="rId24"/>
    <p:sldId id="340" r:id="rId25"/>
    <p:sldId id="348" r:id="rId26"/>
    <p:sldId id="380" r:id="rId27"/>
    <p:sldId id="430" r:id="rId28"/>
    <p:sldId id="349" r:id="rId29"/>
    <p:sldId id="432" r:id="rId30"/>
    <p:sldId id="343" r:id="rId31"/>
    <p:sldId id="355" r:id="rId32"/>
    <p:sldId id="361" r:id="rId33"/>
    <p:sldId id="433" r:id="rId34"/>
    <p:sldId id="366" r:id="rId35"/>
    <p:sldId id="436" r:id="rId36"/>
    <p:sldId id="437" r:id="rId37"/>
    <p:sldId id="438" r:id="rId38"/>
    <p:sldId id="439" r:id="rId39"/>
    <p:sldId id="435" r:id="rId40"/>
    <p:sldId id="434" r:id="rId41"/>
  </p:sldIdLst>
  <p:sldSz cx="9144000" cy="6858000" type="screen4x3"/>
  <p:notesSz cx="7010400" cy="9236075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80">
          <p15:clr>
            <a:srgbClr val="A4A3A4"/>
          </p15:clr>
        </p15:guide>
        <p15:guide id="2" orient="horz" pos="3026">
          <p15:clr>
            <a:srgbClr val="A4A3A4"/>
          </p15:clr>
        </p15:guide>
        <p15:guide id="3" orient="horz" pos="2774">
          <p15:clr>
            <a:srgbClr val="A4A3A4"/>
          </p15:clr>
        </p15:guide>
        <p15:guide id="4" orient="horz" pos="2876">
          <p15:clr>
            <a:srgbClr val="A4A3A4"/>
          </p15:clr>
        </p15:guide>
        <p15:guide id="5" orient="horz" pos="1360">
          <p15:clr>
            <a:srgbClr val="A4A3A4"/>
          </p15:clr>
        </p15:guide>
        <p15:guide id="6" orient="horz" pos="4188">
          <p15:clr>
            <a:srgbClr val="A4A3A4"/>
          </p15:clr>
        </p15:guide>
        <p15:guide id="7" orient="horz" pos="3721">
          <p15:clr>
            <a:srgbClr val="A4A3A4"/>
          </p15:clr>
        </p15:guide>
        <p15:guide id="8" pos="2263">
          <p15:clr>
            <a:srgbClr val="A4A3A4"/>
          </p15:clr>
        </p15:guide>
        <p15:guide id="9" pos="3501">
          <p15:clr>
            <a:srgbClr val="A4A3A4"/>
          </p15:clr>
        </p15:guide>
        <p15:guide id="10" pos="2459">
          <p15:clr>
            <a:srgbClr val="A4A3A4"/>
          </p15:clr>
        </p15:guide>
        <p15:guide id="11" pos="288">
          <p15:clr>
            <a:srgbClr val="A4A3A4"/>
          </p15:clr>
        </p15:guide>
        <p15:guide id="12" pos="5222">
          <p15:clr>
            <a:srgbClr val="A4A3A4"/>
          </p15:clr>
        </p15:guide>
        <p15:guide id="13" pos="3305">
          <p15:clr>
            <a:srgbClr val="A4A3A4"/>
          </p15:clr>
        </p15:guide>
        <p15:guide id="14" pos="4698">
          <p15:clr>
            <a:srgbClr val="A4A3A4"/>
          </p15:clr>
        </p15:guide>
        <p15:guide id="15" pos="1761">
          <p15:clr>
            <a:srgbClr val="A4A3A4"/>
          </p15:clr>
        </p15:guide>
        <p15:guide id="16" pos="5489">
          <p15:clr>
            <a:srgbClr val="A4A3A4"/>
          </p15:clr>
        </p15:guide>
        <p15:guide id="17" pos="408">
          <p15:clr>
            <a:srgbClr val="A4A3A4"/>
          </p15:clr>
        </p15:guide>
        <p15:guide id="18" orient="horz" pos="4319">
          <p15:clr>
            <a:srgbClr val="A4A3A4"/>
          </p15:clr>
        </p15:guide>
        <p15:guide id="19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00"/>
    <a:srgbClr val="660066"/>
    <a:srgbClr val="FF33CC"/>
    <a:srgbClr val="00CCFF"/>
    <a:srgbClr val="C0933A"/>
    <a:srgbClr val="00FF00"/>
    <a:srgbClr val="616269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3" autoAdjust="0"/>
    <p:restoredTop sz="96305" autoAdjust="0"/>
  </p:normalViewPr>
  <p:slideViewPr>
    <p:cSldViewPr snapToGrid="0">
      <p:cViewPr>
        <p:scale>
          <a:sx n="78" d="100"/>
          <a:sy n="78" d="100"/>
        </p:scale>
        <p:origin x="-1290" y="54"/>
      </p:cViewPr>
      <p:guideLst>
        <p:guide orient="horz" pos="3380"/>
        <p:guide orient="horz" pos="3026"/>
        <p:guide orient="horz" pos="2774"/>
        <p:guide orient="horz" pos="2876"/>
        <p:guide orient="horz" pos="1360"/>
        <p:guide orient="horz" pos="4188"/>
        <p:guide orient="horz" pos="3721"/>
        <p:guide orient="horz" pos="4319"/>
        <p:guide pos="2263"/>
        <p:guide pos="3501"/>
        <p:guide pos="2459"/>
        <p:guide pos="288"/>
        <p:guide pos="5222"/>
        <p:guide pos="3305"/>
        <p:guide pos="4698"/>
        <p:guide pos="1761"/>
        <p:guide pos="5489"/>
        <p:guide pos="408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effectLst>
              <a:outerShdw blurRad="50800" dist="381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rgbClr val="ADAFB2"/>
                  </a:gs>
                  <a:gs pos="100000">
                    <a:srgbClr val="E4E5E6"/>
                  </a:gs>
                </a:gsLst>
                <a:lin ang="8100000" scaled="1"/>
                <a:tileRect/>
              </a:gradFill>
              <a:effectLst>
                <a:outerShdw blurRad="50800" dist="38100" dir="5400000" algn="t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E3AA22"/>
                  </a:gs>
                  <a:gs pos="100000">
                    <a:srgbClr val="FED7AC"/>
                  </a:gs>
                </a:gsLst>
                <a:lin ang="8100000" scaled="1"/>
                <a:tileRect/>
              </a:gradFill>
              <a:effectLst>
                <a:outerShdw blurRad="50800" dist="38100" dir="5400000" algn="t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</c:spPr>
          </c:dPt>
          <c:cat>
            <c:numRef>
              <c:f>Foglio1!$A$2:$A$3</c:f>
              <c:numCache>
                <c:formatCode>General</c:formatCode>
                <c:ptCount val="2"/>
              </c:numCache>
            </c:numRef>
          </c:cat>
          <c:val>
            <c:numRef>
              <c:f>Foglio1!$B$2:$B$3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8"/>
      </c:pieChart>
    </c:plotArea>
    <c:plotVisOnly val="1"/>
    <c:dispBlanksAs val="zero"/>
    <c:showDLblsOverMax val="0"/>
  </c:chart>
  <c:spPr>
    <a:noFill/>
    <a:effectLst/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effectLst>
              <a:outerShdw blurRad="50800" dist="381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rgbClr val="ADAFB2"/>
                  </a:gs>
                  <a:gs pos="100000">
                    <a:srgbClr val="E4E5E6"/>
                  </a:gs>
                </a:gsLst>
                <a:lin ang="8100000" scaled="1"/>
                <a:tileRect/>
              </a:gradFill>
              <a:effectLst>
                <a:outerShdw blurRad="50800" dist="38100" dir="5400000" algn="t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E3AA22"/>
                  </a:gs>
                  <a:gs pos="100000">
                    <a:srgbClr val="FED7AC"/>
                  </a:gs>
                </a:gsLst>
                <a:lin ang="8100000" scaled="1"/>
                <a:tileRect/>
              </a:gradFill>
              <a:effectLst>
                <a:outerShdw blurRad="50800" dist="38100" dir="5400000" algn="t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</c:spPr>
          </c:dPt>
          <c:cat>
            <c:numRef>
              <c:f>Foglio1!$A$2:$A$3</c:f>
              <c:numCache>
                <c:formatCode>General</c:formatCode>
                <c:ptCount val="2"/>
              </c:numCache>
            </c:numRef>
          </c:cat>
          <c:val>
            <c:numRef>
              <c:f>Foglio1!$B$2:$B$3</c:f>
              <c:numCache>
                <c:formatCode>General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0"/>
      </c:pieChart>
    </c:plotArea>
    <c:plotVisOnly val="1"/>
    <c:dispBlanksAs val="zero"/>
    <c:showDLblsOverMax val="0"/>
  </c:chart>
  <c:spPr>
    <a:noFill/>
    <a:effectLst/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D86369A-B414-499E-AFF7-B1720C3561FF}" type="datetimeFigureOut">
              <a:rPr lang="en-GB" smtClean="0"/>
              <a:pPr/>
              <a:t>17/04/2016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26F366B-8A4D-45A9-ACEF-C97966D96F6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22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Jak „zneviditelnit“</a:t>
            </a:r>
            <a:r>
              <a:rPr lang="cs-CZ" baseline="0" smtClean="0"/>
              <a:t>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pro prezentaci – u vybraného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kliknout na SLIDE SHOW a pak vybrat HIDE SLIDE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366B-8A4D-45A9-ACEF-C97966D96F6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5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Jak „zneviditelnit“</a:t>
            </a:r>
            <a:r>
              <a:rPr lang="cs-CZ" baseline="0" smtClean="0"/>
              <a:t>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pro prezentaci – u vybraného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kliknout na SLIDE SHOW a pak vybrat HIDE SLIDE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366B-8A4D-45A9-ACEF-C97966D96F6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5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Jak „zneviditelnit“</a:t>
            </a:r>
            <a:r>
              <a:rPr lang="cs-CZ" baseline="0" smtClean="0"/>
              <a:t>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pro prezentaci – u vybraného </a:t>
            </a:r>
            <a:r>
              <a:rPr lang="cs-CZ" baseline="0" dirty="0" err="1" smtClean="0"/>
              <a:t>slide</a:t>
            </a:r>
            <a:r>
              <a:rPr lang="cs-CZ" baseline="0" dirty="0" smtClean="0"/>
              <a:t> kliknout na SLIDE SHOW a pak vybrat HIDE SLIDE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366B-8A4D-45A9-ACEF-C97966D96F6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1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1B9A6-23FF-4FD8-8778-AE590E3987F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72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69" y="1162049"/>
            <a:ext cx="2904419" cy="1876425"/>
          </a:xfrm>
          <a:prstGeom prst="rect">
            <a:avLst/>
          </a:prstGeom>
        </p:spPr>
      </p:pic>
      <p:pic>
        <p:nvPicPr>
          <p:cNvPr id="9" name="Immagine 8" descr="logo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74" y="5809028"/>
            <a:ext cx="1058625" cy="663883"/>
          </a:xfrm>
          <a:prstGeom prst="rect">
            <a:avLst/>
          </a:prstGeom>
        </p:spPr>
      </p:pic>
      <p:pic>
        <p:nvPicPr>
          <p:cNvPr id="10" name="Immagine 9" descr="scritta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60" y="3824781"/>
            <a:ext cx="5798820" cy="1840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age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82" y="1425753"/>
            <a:ext cx="4966636" cy="50074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8147" y="3179571"/>
            <a:ext cx="7507706" cy="1470025"/>
          </a:xfrm>
        </p:spPr>
        <p:txBody>
          <a:bodyPr lIns="0" tIns="0" rIns="0" bIns="0"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8696536" y="6637657"/>
            <a:ext cx="4302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F73DB6E-42DE-4E52-8309-C7D29685DD75}" type="slidenum">
              <a:rPr lang="en-GB" sz="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GB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 userDrawn="1"/>
        </p:nvGrpSpPr>
        <p:grpSpPr>
          <a:xfrm>
            <a:off x="107504" y="561314"/>
            <a:ext cx="8927854" cy="891404"/>
            <a:chOff x="107504" y="561314"/>
            <a:chExt cx="8927854" cy="891404"/>
          </a:xfrm>
        </p:grpSpPr>
        <p:sp>
          <p:nvSpPr>
            <p:cNvPr id="8" name="Rettangolo 7"/>
            <p:cNvSpPr/>
            <p:nvPr userDrawn="1"/>
          </p:nvSpPr>
          <p:spPr>
            <a:xfrm>
              <a:off x="107504" y="561479"/>
              <a:ext cx="8927854" cy="8912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0000">
                  <a:schemeClr val="bg1"/>
                </a:gs>
                <a:gs pos="70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Connettore 1 8"/>
            <p:cNvCxnSpPr/>
            <p:nvPr userDrawn="1"/>
          </p:nvCxnSpPr>
          <p:spPr>
            <a:xfrm>
              <a:off x="117695" y="1448554"/>
              <a:ext cx="8872396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CFAB5F"/>
                  </a:gs>
                  <a:gs pos="50000">
                    <a:srgbClr val="CFAB5F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 userDrawn="1"/>
          </p:nvCxnSpPr>
          <p:spPr>
            <a:xfrm>
              <a:off x="117695" y="561314"/>
              <a:ext cx="8872396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CFAB5F"/>
                  </a:gs>
                  <a:gs pos="50000">
                    <a:srgbClr val="CFAB5F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8696536" y="6637657"/>
            <a:ext cx="4302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F73DB6E-42DE-4E52-8309-C7D29685DD75}" type="slidenum">
              <a:rPr lang="en-GB" sz="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GB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 userDrawn="1"/>
        </p:nvGrpSpPr>
        <p:grpSpPr>
          <a:xfrm>
            <a:off x="107504" y="561314"/>
            <a:ext cx="8927854" cy="891404"/>
            <a:chOff x="107504" y="561314"/>
            <a:chExt cx="8927854" cy="891404"/>
          </a:xfrm>
        </p:grpSpPr>
        <p:sp>
          <p:nvSpPr>
            <p:cNvPr id="9" name="Rettangolo 8"/>
            <p:cNvSpPr/>
            <p:nvPr userDrawn="1"/>
          </p:nvSpPr>
          <p:spPr>
            <a:xfrm>
              <a:off x="107504" y="561479"/>
              <a:ext cx="8927854" cy="8912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0000">
                  <a:schemeClr val="bg1"/>
                </a:gs>
                <a:gs pos="70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ttore 1 9"/>
            <p:cNvCxnSpPr/>
            <p:nvPr userDrawn="1"/>
          </p:nvCxnSpPr>
          <p:spPr>
            <a:xfrm>
              <a:off x="117695" y="1448554"/>
              <a:ext cx="8872396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CFAB5F"/>
                  </a:gs>
                  <a:gs pos="50000">
                    <a:srgbClr val="CFAB5F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 userDrawn="1"/>
          </p:nvCxnSpPr>
          <p:spPr>
            <a:xfrm>
              <a:off x="117695" y="561314"/>
              <a:ext cx="8872396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CFAB5F"/>
                  </a:gs>
                  <a:gs pos="50000">
                    <a:srgbClr val="CFAB5F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13" name="CasellaDiTesto 12"/>
          <p:cNvSpPr txBox="1"/>
          <p:nvPr userDrawn="1"/>
        </p:nvSpPr>
        <p:spPr>
          <a:xfrm>
            <a:off x="8696536" y="6637657"/>
            <a:ext cx="4302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F73DB6E-42DE-4E52-8309-C7D29685DD75}" type="slidenum">
              <a:rPr lang="en-GB" sz="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GB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 userDrawn="1"/>
        </p:nvGrpSpPr>
        <p:grpSpPr>
          <a:xfrm>
            <a:off x="107504" y="561314"/>
            <a:ext cx="8927854" cy="891404"/>
            <a:chOff x="107504" y="561314"/>
            <a:chExt cx="8927854" cy="891404"/>
          </a:xfrm>
        </p:grpSpPr>
        <p:sp>
          <p:nvSpPr>
            <p:cNvPr id="7" name="Rettangolo 6"/>
            <p:cNvSpPr/>
            <p:nvPr userDrawn="1"/>
          </p:nvSpPr>
          <p:spPr>
            <a:xfrm>
              <a:off x="107504" y="561479"/>
              <a:ext cx="8927854" cy="8912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0000">
                  <a:schemeClr val="bg1"/>
                </a:gs>
                <a:gs pos="70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Connettore 1 7"/>
            <p:cNvCxnSpPr/>
            <p:nvPr userDrawn="1"/>
          </p:nvCxnSpPr>
          <p:spPr>
            <a:xfrm>
              <a:off x="117695" y="1448554"/>
              <a:ext cx="8872396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CFAB5F"/>
                  </a:gs>
                  <a:gs pos="50000">
                    <a:srgbClr val="CFAB5F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 userDrawn="1"/>
          </p:nvCxnSpPr>
          <p:spPr>
            <a:xfrm>
              <a:off x="117695" y="561314"/>
              <a:ext cx="8872396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CFAB5F"/>
                  </a:gs>
                  <a:gs pos="50000">
                    <a:srgbClr val="CFAB5F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8696536" y="6637657"/>
            <a:ext cx="4302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F73DB6E-42DE-4E52-8309-C7D29685DD75}" type="slidenum">
              <a:rPr lang="en-GB" sz="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GB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 userDrawn="1"/>
        </p:nvSpPr>
        <p:spPr>
          <a:xfrm>
            <a:off x="8696536" y="6637657"/>
            <a:ext cx="4302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F73DB6E-42DE-4E52-8309-C7D29685DD75}" type="slidenum">
              <a:rPr lang="en-GB" sz="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GB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2606"/>
            <a:ext cx="7886700" cy="775985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93988"/>
            <a:ext cx="7886700" cy="3732172"/>
          </a:xfrm>
        </p:spPr>
        <p:txBody>
          <a:bodyPr/>
          <a:lstStyle>
            <a:lvl1pPr marL="228600" indent="-228600">
              <a:buSzPct val="110000"/>
              <a:buFontTx/>
              <a:buBlip>
                <a:blip r:embed="rId3"/>
              </a:buBlip>
              <a:defRPr/>
            </a:lvl1pPr>
            <a:lvl2pPr marL="361950" indent="-136525">
              <a:defRPr/>
            </a:lvl2pPr>
            <a:lvl3pPr marL="538163" indent="-136525">
              <a:defRPr/>
            </a:lvl3pPr>
            <a:lvl4pPr marL="715963" indent="-136525">
              <a:defRPr/>
            </a:lvl4pPr>
            <a:lvl5pPr marL="808038" indent="-136525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628650" y="1412875"/>
            <a:ext cx="7886700" cy="387708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455CA0"/>
                </a:solidFill>
              </a:defRPr>
            </a:lvl1pPr>
          </a:lstStyle>
          <a:p>
            <a:endParaRPr lang="en-US" sz="1600" b="0" dirty="0">
              <a:solidFill>
                <a:srgbClr val="455CA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28650" y="338893"/>
            <a:ext cx="7886700" cy="344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2540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50" dirty="0" smtClean="0">
                <a:solidFill>
                  <a:srgbClr val="595959"/>
                </a:solidFill>
              </a:rPr>
              <a:t>BREAST MILK IS BEST FOR BABIES</a:t>
            </a:r>
            <a:endParaRPr lang="en-US" sz="1050" dirty="0">
              <a:solidFill>
                <a:srgbClr val="59595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380" y="5926159"/>
            <a:ext cx="7895050" cy="50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983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ondo1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503241"/>
            <a:ext cx="8229600" cy="102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1048"/>
            <a:ext cx="8229600" cy="40714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84000"/>
        </a:lnSpc>
        <a:spcBef>
          <a:spcPct val="0"/>
        </a:spcBef>
        <a:buNone/>
        <a:defRPr sz="2000" b="1" kern="1200">
          <a:solidFill>
            <a:srgbClr val="28358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94000"/>
        </a:lnSpc>
        <a:spcBef>
          <a:spcPts val="2400"/>
        </a:spcBef>
        <a:buFont typeface="Arial" pitchFamily="34" charset="0"/>
        <a:buNone/>
        <a:defRPr sz="1800" b="1" kern="1200">
          <a:solidFill>
            <a:srgbClr val="283583"/>
          </a:solidFill>
          <a:latin typeface="Arial" pitchFamily="34" charset="0"/>
          <a:ea typeface="+mn-ea"/>
          <a:cs typeface="Arial" pitchFamily="34" charset="0"/>
        </a:defRPr>
      </a:lvl1pPr>
      <a:lvl2pPr marL="180975" indent="-180975" algn="l" defTabSz="914400" rtl="0" eaLnBrk="1" latinLnBrk="0" hangingPunct="1">
        <a:lnSpc>
          <a:spcPct val="94000"/>
        </a:lnSpc>
        <a:spcBef>
          <a:spcPts val="1800"/>
        </a:spcBef>
        <a:buSzPct val="90000"/>
        <a:buFontTx/>
        <a:buBlip>
          <a:blip r:embed="rId10"/>
        </a:buBlip>
        <a:defRPr sz="1600" kern="1200">
          <a:solidFill>
            <a:srgbClr val="616269"/>
          </a:solidFill>
          <a:latin typeface="Arial" pitchFamily="34" charset="0"/>
          <a:ea typeface="+mn-ea"/>
          <a:cs typeface="Arial" pitchFamily="34" charset="0"/>
        </a:defRPr>
      </a:lvl2pPr>
      <a:lvl3pPr marL="361950" indent="-180975" algn="l" defTabSz="914400" rtl="0" eaLnBrk="1" latinLnBrk="0" hangingPunct="1">
        <a:lnSpc>
          <a:spcPct val="94000"/>
        </a:lnSpc>
        <a:spcBef>
          <a:spcPts val="600"/>
        </a:spcBef>
        <a:buFont typeface="Arial" pitchFamily="34" charset="0"/>
        <a:buChar char="•"/>
        <a:defRPr sz="1400" kern="1200">
          <a:solidFill>
            <a:srgbClr val="616269"/>
          </a:solidFill>
          <a:latin typeface="Arial" pitchFamily="34" charset="0"/>
          <a:ea typeface="+mn-ea"/>
          <a:cs typeface="Arial" pitchFamily="34" charset="0"/>
        </a:defRPr>
      </a:lvl3pPr>
      <a:lvl4pPr marL="542925" indent="-180975" algn="l" defTabSz="914400" rtl="0" eaLnBrk="1" latinLnBrk="0" hangingPunct="1">
        <a:lnSpc>
          <a:spcPct val="94000"/>
        </a:lnSpc>
        <a:spcBef>
          <a:spcPts val="600"/>
        </a:spcBef>
        <a:buFont typeface="Arial" pitchFamily="34" charset="0"/>
        <a:buChar char="–"/>
        <a:defRPr sz="1200" kern="1200">
          <a:solidFill>
            <a:srgbClr val="616269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»"/>
        <a:defRPr sz="1600" kern="1200">
          <a:solidFill>
            <a:srgbClr val="61626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4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2.jpeg"/><Relationship Id="rId7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57.png"/><Relationship Id="rId4" Type="http://schemas.openxmlformats.org/officeDocument/2006/relationships/image" Target="../media/image73.jpe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6.png"/><Relationship Id="rId7" Type="http://schemas.openxmlformats.org/officeDocument/2006/relationships/image" Target="../media/image4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microsoft.com/office/2007/relationships/hdphoto" Target="../media/hdphoto6.wdp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70" cy="3593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593206"/>
            <a:ext cx="9144000" cy="326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524257"/>
            <a:ext cx="6608064" cy="607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2505075"/>
          </a:xfrm>
          <a:prstGeom prst="rect">
            <a:avLst/>
          </a:prstGeom>
        </p:spPr>
      </p:pic>
      <p:cxnSp>
        <p:nvCxnSpPr>
          <p:cNvPr id="10" name="Straight Connector 6"/>
          <p:cNvCxnSpPr/>
          <p:nvPr/>
        </p:nvCxnSpPr>
        <p:spPr>
          <a:xfrm>
            <a:off x="824248" y="1593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/>
          <p:nvPr/>
        </p:nvSpPr>
        <p:spPr>
          <a:xfrm>
            <a:off x="804929" y="159376"/>
            <a:ext cx="7534141" cy="11350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879162" y="253382"/>
            <a:ext cx="7358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r>
              <a:rPr lang="cs-CZ" sz="19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nejsou jen důležitou součástí těla, </a:t>
            </a:r>
          </a:p>
          <a:p>
            <a:pPr algn="ctr"/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to základní </a:t>
            </a:r>
            <a:r>
              <a:rPr lang="cs-CZ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KAMENY ŽIVOTA</a:t>
            </a:r>
            <a:endParaRPr lang="cs-CZ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603231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64" y="1562532"/>
            <a:ext cx="5576728" cy="494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784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38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428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ttangolo arrotondato 11"/>
          <p:cNvSpPr/>
          <p:nvPr/>
        </p:nvSpPr>
        <p:spPr>
          <a:xfrm>
            <a:off x="457199" y="1372868"/>
            <a:ext cx="8180387" cy="5037457"/>
          </a:xfrm>
          <a:prstGeom prst="roundRect">
            <a:avLst>
              <a:gd name="adj" fmla="val 422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3175">
              <a:lnSpc>
                <a:spcPct val="90000"/>
              </a:lnSpc>
              <a:spcBef>
                <a:spcPts val="1200"/>
              </a:spcBef>
              <a:tabLst>
                <a:tab pos="1981200" algn="ctr"/>
              </a:tabLst>
            </a:pPr>
            <a:r>
              <a:rPr lang="cs-CZ" sz="16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16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GB" sz="16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cs-CZ" sz="16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Kojení je nepřekonatelný                                                           	způsob poskytování ideální                                                               	potravy pro zdravý růst                                                                      	a vývoj kojenců</a:t>
            </a:r>
            <a:r>
              <a:rPr lang="en-GB" sz="16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  <a:p>
            <a:pPr marL="1588" indent="-3175">
              <a:lnSpc>
                <a:spcPct val="90000"/>
              </a:lnSpc>
              <a:spcBef>
                <a:spcPts val="1200"/>
              </a:spcBef>
              <a:tabLst>
                <a:tab pos="1981200" algn="ctr"/>
              </a:tabLst>
            </a:pPr>
            <a:r>
              <a:rPr lang="en-GB" sz="16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lang="en-GB" sz="14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2013</a:t>
            </a:r>
            <a:endParaRPr lang="en-GB" sz="1400" i="1" baseline="30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Imagen 1" descr="GettyImages_107908276-ret-JB-1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3881" r="1213" b="5479"/>
          <a:stretch>
            <a:fillRect/>
          </a:stretch>
        </p:blipFill>
        <p:spPr>
          <a:xfrm>
            <a:off x="3924301" y="1488123"/>
            <a:ext cx="4662170" cy="4782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4929" y="204402"/>
            <a:ext cx="7880682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 mateřského mléka je nejdůležitější živinou </a:t>
            </a:r>
          </a:p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zdravý růst a vývoj novorozenců a kojenců</a:t>
            </a:r>
            <a:endParaRPr lang="cs-CZ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403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001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047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2255057" y="167378"/>
            <a:ext cx="4674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3K BÍLKOVINA - VÝHODY </a:t>
            </a:r>
          </a:p>
          <a:p>
            <a:pPr algn="ctr"/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257175" y="1257300"/>
            <a:ext cx="8591550" cy="5391151"/>
          </a:xfrm>
          <a:prstGeom prst="roundRect">
            <a:avLst>
              <a:gd name="adj" fmla="val 422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3175">
              <a:lnSpc>
                <a:spcPct val="90000"/>
              </a:lnSpc>
              <a:spcBef>
                <a:spcPts val="1200"/>
              </a:spcBef>
              <a:tabLst>
                <a:tab pos="1981200" algn="ctr"/>
              </a:tabLst>
            </a:pPr>
            <a:r>
              <a:rPr lang="cs-CZ" sz="16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16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en-GB" sz="1400" i="1" baseline="30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86770" y="1606675"/>
            <a:ext cx="4703760" cy="4692400"/>
            <a:chOff x="2086770" y="1606675"/>
            <a:chExt cx="4703760" cy="4692400"/>
          </a:xfrm>
        </p:grpSpPr>
        <p:pic>
          <p:nvPicPr>
            <p:cNvPr id="25" name="Immagine 7" descr="image2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86770" y="1606675"/>
              <a:ext cx="4703760" cy="4692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6113" y="2459900"/>
              <a:ext cx="2758411" cy="2619024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78289" y="1155406"/>
            <a:ext cx="2082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VALITA</a:t>
            </a:r>
            <a:endParaRPr lang="cs-CZ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725" y="4228605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VANTITA</a:t>
            </a:r>
            <a:endParaRPr lang="cs-CZ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65694" y="4228605"/>
            <a:ext cx="2741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OMPOZICE</a:t>
            </a:r>
            <a:endParaRPr lang="cs-CZ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Segnaposto contenuto 32"/>
          <p:cNvSpPr txBox="1">
            <a:spLocks/>
          </p:cNvSpPr>
          <p:nvPr/>
        </p:nvSpPr>
        <p:spPr>
          <a:xfrm>
            <a:off x="2141336" y="1876384"/>
            <a:ext cx="6526325" cy="10460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r>
              <a:rPr kumimoji="0" lang="cs-CZ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</a:t>
            </a:r>
            <a:r>
              <a:rPr kumimoji="0" lang="cs-CZ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kátní</a:t>
            </a:r>
            <a:r>
              <a:rPr kumimoji="0" lang="it-I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profil aminokyselin</a:t>
            </a:r>
            <a:r>
              <a:rPr kumimoji="0" lang="it-I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odpovídajícím</a:t>
            </a:r>
            <a:r>
              <a:rPr kumimoji="0" lang="cs-CZ" sz="1300" b="1" i="0" u="none" strike="noStrike" kern="1200" cap="none" spc="0" normalizeH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profilem</a:t>
            </a:r>
            <a:r>
              <a:rPr kumimoji="0" lang="it-I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inzulinogenních</a:t>
            </a:r>
            <a:r>
              <a:rPr kumimoji="0" lang="cs-CZ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300" b="1" dirty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3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1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tabLst/>
              <a:defRPr/>
            </a:pPr>
            <a:r>
              <a:rPr kumimoji="0" lang="cs-CZ" sz="13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300" b="1" i="0" u="none" strike="noStrike" kern="1200" cap="none" spc="0" normalizeH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cs-CZ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aminokyselin</a:t>
            </a:r>
            <a:r>
              <a:rPr kumimoji="0" lang="it-I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zdravé váhové přírůstky</a:t>
            </a:r>
            <a:endParaRPr kumimoji="0" lang="cs-CZ" sz="1300" b="1" i="0" u="none" strike="noStrike" kern="1200" cap="none" spc="0" normalizeH="0" baseline="30000" noProof="0" dirty="0" smtClean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endParaRPr kumimoji="0" lang="it-IT" sz="300" b="1" i="0" u="none" strike="noStrike" kern="1200" cap="none" spc="0" normalizeH="0" baseline="30000" noProof="0" dirty="0" smtClean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r>
              <a:rPr lang="cs-CZ" sz="13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Správný vliv na metabolický systém pro jeho dlouhodobé zdravé fungování</a:t>
            </a:r>
            <a:endParaRPr lang="cs-CZ" sz="1300" b="1" baseline="30000" dirty="0" smtClean="0">
              <a:solidFill>
                <a:srgbClr val="99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endParaRPr lang="it-IT" sz="300" b="1" baseline="30000" dirty="0" smtClean="0">
              <a:solidFill>
                <a:srgbClr val="99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r>
              <a:rPr kumimoji="0" lang="cs-CZ" sz="1300" b="1" i="0" u="none" strike="noStrike" kern="1200" cap="none" spc="0" normalizeH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Snadná stravitelnost</a:t>
            </a:r>
            <a:endParaRPr kumimoji="0" lang="en-GB" sz="1300" b="1" i="0" u="none" strike="noStrike" kern="1200" cap="none" spc="0" normalizeH="0" baseline="30000" noProof="0" dirty="0" smtClean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Segnaposto contenuto 32"/>
          <p:cNvSpPr txBox="1">
            <a:spLocks/>
          </p:cNvSpPr>
          <p:nvPr/>
        </p:nvSpPr>
        <p:spPr>
          <a:xfrm>
            <a:off x="327275" y="4996881"/>
            <a:ext cx="4730500" cy="1599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r>
              <a:rPr kumimoji="0" lang="cs-CZ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Nízké množství bílkoviny zajišťuje odpovídající růst </a:t>
            </a:r>
          </a:p>
          <a:p>
            <a:pPr marL="0" marR="0" lvl="1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tabLst/>
              <a:defRPr/>
            </a:pPr>
            <a:r>
              <a:rPr lang="cs-CZ" sz="11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cs-CZ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</a:t>
            </a:r>
            <a:r>
              <a:rPr kumimoji="0" lang="it-IT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podvýživy</a:t>
            </a:r>
            <a:r>
              <a:rPr kumimoji="0" lang="it-IT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cs-CZ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nebo překrmování</a:t>
            </a:r>
          </a:p>
          <a:p>
            <a:pPr marL="0" marR="0" lvl="1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tabLst/>
              <a:defRPr/>
            </a:pPr>
            <a:endParaRPr kumimoji="0" lang="it-IT" sz="300" b="1" i="0" u="none" strike="noStrike" kern="120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r>
              <a:rPr lang="cs-CZ" sz="11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Nízké množství</a:t>
            </a:r>
            <a:r>
              <a:rPr lang="it-IT" sz="11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 snižuje</a:t>
            </a:r>
            <a:r>
              <a:rPr lang="it-IT" sz="11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zátěž nezralých ledvin</a:t>
            </a:r>
          </a:p>
          <a:p>
            <a:pPr marL="0" marR="0" lvl="1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tabLst/>
              <a:defRPr/>
            </a:pPr>
            <a:endParaRPr lang="it-IT" sz="300" b="1" baseline="30000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marR="0" lvl="1" indent="-3175" defTabSz="914400" rtl="0" eaLnBrk="1" fontAlgn="auto" latinLnBrk="0" hangingPunct="1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CFAB5F"/>
              </a:buClr>
              <a:buSzPct val="100000"/>
              <a:buFont typeface="Wingdings" pitchFamily="2" charset="2"/>
              <a:buChar char=""/>
              <a:tabLst/>
              <a:defRPr/>
            </a:pPr>
            <a:r>
              <a:rPr kumimoji="0" lang="cs-CZ" sz="11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Podporuje rozvoj </a:t>
            </a:r>
            <a:r>
              <a:rPr kumimoji="0" lang="cs-CZ" sz="11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bifidobaktérií</a:t>
            </a:r>
            <a:r>
              <a:rPr kumimoji="0" lang="cs-CZ" sz="11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vývoj imunity</a:t>
            </a:r>
            <a:endParaRPr kumimoji="0" lang="en-GB" sz="1100" b="1" i="0" u="none" strike="noStrike" kern="120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Segnaposto contenuto 32"/>
          <p:cNvSpPr txBox="1">
            <a:spLocks/>
          </p:cNvSpPr>
          <p:nvPr/>
        </p:nvSpPr>
        <p:spPr>
          <a:xfrm>
            <a:off x="5404498" y="4994948"/>
            <a:ext cx="3444227" cy="8673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1588" lvl="1" indent="-3175">
              <a:lnSpc>
                <a:spcPct val="94000"/>
              </a:lnSpc>
              <a:spcBef>
                <a:spcPts val="600"/>
              </a:spcBef>
              <a:buClr>
                <a:srgbClr val="CFAB5F"/>
              </a:buClr>
              <a:buSzPct val="100000"/>
              <a:buFont typeface="Wingdings" pitchFamily="2" charset="2"/>
              <a:buChar char=""/>
              <a:defRPr/>
            </a:pPr>
            <a:r>
              <a:rPr lang="cs-CZ" sz="11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Unikátní struktura - </a:t>
            </a:r>
            <a:r>
              <a:rPr lang="cs-CZ" sz="110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antigenní vlastnosti</a:t>
            </a:r>
            <a:r>
              <a:rPr lang="cs-CZ" sz="11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</a:t>
            </a:r>
            <a:r>
              <a:rPr lang="en-GB" sz="11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lvl="1">
              <a:lnSpc>
                <a:spcPct val="94000"/>
              </a:lnSpc>
              <a:spcBef>
                <a:spcPts val="600"/>
              </a:spcBef>
              <a:buClr>
                <a:srgbClr val="CFAB5F"/>
              </a:buClr>
              <a:buSzPct val="100000"/>
              <a:defRPr/>
            </a:pPr>
            <a:r>
              <a:rPr lang="cs-CZ" sz="11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snižuje riziko vzniku alergií</a:t>
            </a:r>
            <a:endParaRPr kumimoji="0" lang="en-GB" sz="1100" b="1" i="0" u="none" strike="noStrike" kern="1200" cap="none" spc="0" normalizeH="0" baseline="3000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Box 40"/>
          <p:cNvSpPr txBox="1"/>
          <p:nvPr/>
        </p:nvSpPr>
        <p:spPr>
          <a:xfrm>
            <a:off x="965097" y="538168"/>
            <a:ext cx="669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9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valita bílkoviny</a:t>
            </a:r>
            <a:endParaRPr lang="cs-CZ" sz="24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je naprosto odlišné od kravského mléka</a:t>
            </a:r>
            <a:endParaRPr lang="cs-CZ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egnaposto contenuto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obsahuje méně kaseinu a více syrovátky než kravské mléko</a:t>
            </a:r>
            <a:r>
              <a:rPr lang="en-GB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  <a:p>
            <a:pPr lvl="2"/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Poměr syrovátka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GB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asein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 je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70/30, 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zatímco u kravského mléka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23/77</a:t>
            </a:r>
          </a:p>
          <a:p>
            <a:pPr lvl="1"/>
            <a:endParaRPr lang="en-GB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Footer Placeholder 4"/>
          <p:cNvSpPr txBox="1">
            <a:spLocks/>
          </p:cNvSpPr>
          <p:nvPr/>
        </p:nvSpPr>
        <p:spPr>
          <a:xfrm>
            <a:off x="457200" y="6637961"/>
            <a:ext cx="8180387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Heine WE. Protein Metabolism during Infancy. Nestlé Nutrition </a:t>
            </a:r>
            <a:r>
              <a:rPr lang="en-GB" sz="800" dirty="0" err="1">
                <a:latin typeface="Arial"/>
                <a:cs typeface="Arial"/>
              </a:rPr>
              <a:t>Workshp</a:t>
            </a:r>
            <a:r>
              <a:rPr lang="en-GB" sz="800" dirty="0">
                <a:latin typeface="Arial"/>
                <a:cs typeface="Arial"/>
              </a:rPr>
              <a:t> Series. Vol 33. 1994</a:t>
            </a:r>
          </a:p>
        </p:txBody>
      </p:sp>
      <p:graphicFrame>
        <p:nvGraphicFramePr>
          <p:cNvPr id="22" name="Grafico 21"/>
          <p:cNvGraphicFramePr/>
          <p:nvPr/>
        </p:nvGraphicFramePr>
        <p:xfrm>
          <a:off x="232410" y="3109359"/>
          <a:ext cx="3790350" cy="252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CasellaDiTesto 22"/>
          <p:cNvSpPr txBox="1"/>
          <p:nvPr/>
        </p:nvSpPr>
        <p:spPr>
          <a:xfrm>
            <a:off x="1709475" y="3536658"/>
            <a:ext cx="899285" cy="38010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  <a:endParaRPr lang="en-GB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677943" y="4832279"/>
            <a:ext cx="899285" cy="38010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  <a:endParaRPr lang="en-GB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327691" y="2779755"/>
            <a:ext cx="159979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cs-CZ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</a:t>
            </a:r>
            <a:endParaRPr lang="en-GB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6" name="Grafico 25"/>
          <p:cNvGraphicFramePr/>
          <p:nvPr/>
        </p:nvGraphicFramePr>
        <p:xfrm>
          <a:off x="3661410" y="3109359"/>
          <a:ext cx="3790350" cy="252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CasellaDiTesto 26"/>
          <p:cNvSpPr txBox="1"/>
          <p:nvPr/>
        </p:nvSpPr>
        <p:spPr>
          <a:xfrm>
            <a:off x="5106943" y="3710084"/>
            <a:ext cx="899285" cy="38010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77%</a:t>
            </a:r>
            <a:endParaRPr lang="en-GB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106943" y="4942641"/>
            <a:ext cx="899285" cy="38010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23%</a:t>
            </a:r>
            <a:endParaRPr lang="en-GB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924202" y="2779755"/>
            <a:ext cx="12647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Kravské mléko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7463790" y="3503265"/>
            <a:ext cx="821199" cy="215444"/>
            <a:chOff x="7166610" y="3217515"/>
            <a:chExt cx="821199" cy="215444"/>
          </a:xfrm>
        </p:grpSpPr>
        <p:sp>
          <p:nvSpPr>
            <p:cNvPr id="31" name="Ovale 30"/>
            <p:cNvSpPr/>
            <p:nvPr/>
          </p:nvSpPr>
          <p:spPr>
            <a:xfrm>
              <a:off x="7166610" y="3250942"/>
              <a:ext cx="148590" cy="148590"/>
            </a:xfrm>
            <a:prstGeom prst="ellipse">
              <a:avLst/>
            </a:prstGeom>
            <a:solidFill>
              <a:srgbClr val="ADAF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7410728" y="3217515"/>
              <a:ext cx="577081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cs-CZ" sz="1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</a:t>
              </a:r>
              <a:r>
                <a:rPr lang="en-GB" sz="14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asein</a:t>
              </a:r>
              <a:endPara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7463790" y="3804180"/>
            <a:ext cx="1124424" cy="215444"/>
            <a:chOff x="7166610" y="3495570"/>
            <a:chExt cx="1124424" cy="215444"/>
          </a:xfrm>
        </p:grpSpPr>
        <p:sp>
          <p:nvSpPr>
            <p:cNvPr id="34" name="Ovale 33"/>
            <p:cNvSpPr/>
            <p:nvPr/>
          </p:nvSpPr>
          <p:spPr>
            <a:xfrm>
              <a:off x="7166610" y="3528997"/>
              <a:ext cx="148590" cy="148590"/>
            </a:xfrm>
            <a:prstGeom prst="ellipse">
              <a:avLst/>
            </a:prstGeom>
            <a:solidFill>
              <a:srgbClr val="E3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7410728" y="3495570"/>
              <a:ext cx="880306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cs-CZ" sz="1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syrovátka</a:t>
              </a:r>
              <a:endPara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589" y="157859"/>
            <a:ext cx="1371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fr-F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Rozdíl v poměru syrovátka/kasein je v důsledku jiné kvality aminokyselin</a:t>
            </a:r>
            <a:r>
              <a:rPr lang="fr-FR" altLang="fr-FR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</a:p>
          <a:p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ángulo redondeado 12"/>
          <p:cNvSpPr/>
          <p:nvPr/>
        </p:nvSpPr>
        <p:spPr>
          <a:xfrm>
            <a:off x="268014" y="2182483"/>
            <a:ext cx="8490327" cy="3789153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cs-CZ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rozdíl aminokyselin</a:t>
            </a: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kravského mléka</a:t>
            </a: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 </a:t>
            </a:r>
            <a:r>
              <a:rPr lang="cs-CZ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zralého mateřského mléka</a:t>
            </a: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 AA/100g </a:t>
            </a:r>
            <a:r>
              <a:rPr lang="cs-CZ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GB" sz="14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endParaRPr lang="en-GB" sz="1400" b="1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457200" y="6544146"/>
            <a:ext cx="8180387" cy="21916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US" sz="800" dirty="0" smtClean="0">
                <a:latin typeface="Arial"/>
                <a:cs typeface="Arial"/>
              </a:rPr>
              <a:t>1</a:t>
            </a:r>
            <a:r>
              <a:rPr lang="en-US" sz="800" dirty="0">
                <a:latin typeface="Arial"/>
                <a:cs typeface="Arial"/>
              </a:rPr>
              <a:t>. </a:t>
            </a:r>
            <a:r>
              <a:rPr lang="en-US" sz="800" dirty="0" err="1">
                <a:latin typeface="Arial"/>
                <a:cs typeface="Arial"/>
              </a:rPr>
              <a:t>Aminograms</a:t>
            </a:r>
            <a:r>
              <a:rPr lang="en-US" sz="800" dirty="0">
                <a:latin typeface="Arial"/>
                <a:cs typeface="Arial"/>
              </a:rPr>
              <a:t>- Nestlé data on file, </a:t>
            </a:r>
            <a:r>
              <a:rPr lang="en-US" sz="800" dirty="0" err="1">
                <a:latin typeface="Arial"/>
                <a:cs typeface="Arial"/>
              </a:rPr>
              <a:t>Nunspeet</a:t>
            </a:r>
            <a:r>
              <a:rPr lang="en-US" sz="800" dirty="0">
                <a:latin typeface="Arial"/>
                <a:cs typeface="Arial"/>
              </a:rPr>
              <a:t> 2012. </a:t>
            </a:r>
          </a:p>
          <a:p>
            <a:pPr marL="1588" indent="-3175">
              <a:lnSpc>
                <a:spcPct val="89000"/>
              </a:lnSpc>
            </a:pPr>
            <a:r>
              <a:rPr lang="en-US" sz="800" dirty="0">
                <a:latin typeface="Arial"/>
                <a:cs typeface="Arial"/>
              </a:rPr>
              <a:t>2. Zhang Z </a:t>
            </a:r>
            <a:r>
              <a:rPr lang="en-US" sz="800" i="1" dirty="0">
                <a:latin typeface="Arial"/>
                <a:cs typeface="Arial"/>
              </a:rPr>
              <a:t>et al</a:t>
            </a:r>
            <a:r>
              <a:rPr lang="en-US" sz="800" dirty="0" smtClean="0">
                <a:latin typeface="Arial"/>
                <a:cs typeface="Arial"/>
              </a:rPr>
              <a:t>. Nutrients </a:t>
            </a:r>
            <a:r>
              <a:rPr lang="en-US" sz="800" dirty="0">
                <a:latin typeface="Arial"/>
                <a:cs typeface="Arial"/>
              </a:rPr>
              <a:t>2013;5(12):</a:t>
            </a:r>
            <a:r>
              <a:rPr lang="en-US" sz="800" dirty="0" smtClean="0">
                <a:latin typeface="Arial"/>
                <a:cs typeface="Arial"/>
              </a:rPr>
              <a:t>4800-21.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3" name="CasellaDiTesto 22"/>
          <p:cNvSpPr txBox="1"/>
          <p:nvPr/>
        </p:nvSpPr>
        <p:spPr>
          <a:xfrm rot="16200000">
            <a:off x="912833" y="4102872"/>
            <a:ext cx="218008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420242" y="2942497"/>
            <a:ext cx="235642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452302" y="5279995"/>
            <a:ext cx="203582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577337" y="4226627"/>
            <a:ext cx="78547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498790" y="3721663"/>
            <a:ext cx="157094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498790" y="3202219"/>
            <a:ext cx="157094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igura a mano libera 28"/>
          <p:cNvSpPr/>
          <p:nvPr/>
        </p:nvSpPr>
        <p:spPr>
          <a:xfrm>
            <a:off x="1733909" y="3008060"/>
            <a:ext cx="185468" cy="2350436"/>
          </a:xfrm>
          <a:custGeom>
            <a:avLst/>
            <a:gdLst>
              <a:gd name="connsiteX0" fmla="*/ 0 w 0"/>
              <a:gd name="connsiteY0" fmla="*/ 0 h 1897551"/>
              <a:gd name="connsiteX1" fmla="*/ 0 w 0"/>
              <a:gd name="connsiteY1" fmla="*/ 1897551 h 189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7551">
                <a:moveTo>
                  <a:pt x="0" y="0"/>
                </a:moveTo>
                <a:lnTo>
                  <a:pt x="0" y="1897551"/>
                </a:lnTo>
              </a:path>
            </a:pathLst>
          </a:cu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asellaDiTesto 29"/>
          <p:cNvSpPr txBox="1"/>
          <p:nvPr/>
        </p:nvSpPr>
        <p:spPr>
          <a:xfrm>
            <a:off x="1452302" y="4760551"/>
            <a:ext cx="203582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tangolo con angoli arrotondati sullo stesso lato 33"/>
          <p:cNvSpPr/>
          <p:nvPr/>
        </p:nvSpPr>
        <p:spPr>
          <a:xfrm rot="10800000">
            <a:off x="1824126" y="4319012"/>
            <a:ext cx="131697" cy="107830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2" name="CasellaDiTesto 31"/>
          <p:cNvSpPr txBox="1"/>
          <p:nvPr/>
        </p:nvSpPr>
        <p:spPr>
          <a:xfrm rot="16200000">
            <a:off x="1682389" y="3942978"/>
            <a:ext cx="415177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Alanin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452302" y="5020273"/>
            <a:ext cx="203582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452302" y="4500829"/>
            <a:ext cx="203582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498790" y="3981385"/>
            <a:ext cx="157094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498790" y="3461941"/>
            <a:ext cx="157094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tangolo con angoli arrotondati sullo stesso lato 41"/>
          <p:cNvSpPr/>
          <p:nvPr/>
        </p:nvSpPr>
        <p:spPr>
          <a:xfrm rot="10800000">
            <a:off x="2139077" y="4319012"/>
            <a:ext cx="131696" cy="45719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8" name="CasellaDiTesto 37"/>
          <p:cNvSpPr txBox="1"/>
          <p:nvPr/>
        </p:nvSpPr>
        <p:spPr>
          <a:xfrm rot="16200000">
            <a:off x="1966882" y="3913322"/>
            <a:ext cx="476091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Arginin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ttangolo con angoli arrotondati sullo stesso lato 38"/>
          <p:cNvSpPr/>
          <p:nvPr/>
        </p:nvSpPr>
        <p:spPr>
          <a:xfrm rot="10800000">
            <a:off x="2454026" y="4319012"/>
            <a:ext cx="131696" cy="84107"/>
          </a:xfrm>
          <a:prstGeom prst="round2SameRect">
            <a:avLst>
              <a:gd name="adj1" fmla="val 38027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0" name="CasellaDiTesto 39"/>
          <p:cNvSpPr txBox="1"/>
          <p:nvPr/>
        </p:nvSpPr>
        <p:spPr>
          <a:xfrm rot="16200000">
            <a:off x="1984478" y="3657865"/>
            <a:ext cx="1070806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cs-CZ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Kys.asparagová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ttangolo con angoli arrotondati sullo stesso lato 46"/>
          <p:cNvSpPr/>
          <p:nvPr/>
        </p:nvSpPr>
        <p:spPr>
          <a:xfrm>
            <a:off x="2768975" y="3948077"/>
            <a:ext cx="131696" cy="371898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2" name="CasellaDiTesto 41"/>
          <p:cNvSpPr txBox="1"/>
          <p:nvPr/>
        </p:nvSpPr>
        <p:spPr>
          <a:xfrm rot="16200000">
            <a:off x="2332289" y="4823227"/>
            <a:ext cx="1005082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cs-CZ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Kys.glutamová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ttangolo con angoli arrotondati sullo stesso lato 51"/>
          <p:cNvSpPr/>
          <p:nvPr/>
        </p:nvSpPr>
        <p:spPr>
          <a:xfrm rot="10800000">
            <a:off x="3083924" y="4319013"/>
            <a:ext cx="131697" cy="460319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4" name="CasellaDiTesto 43"/>
          <p:cNvSpPr txBox="1"/>
          <p:nvPr/>
        </p:nvSpPr>
        <p:spPr>
          <a:xfrm rot="16200000">
            <a:off x="2942986" y="3920536"/>
            <a:ext cx="413575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Glycin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Rettangolo con angoli arrotondati sullo stesso lato 59"/>
          <p:cNvSpPr/>
          <p:nvPr/>
        </p:nvSpPr>
        <p:spPr>
          <a:xfrm>
            <a:off x="3398873" y="4183148"/>
            <a:ext cx="131696" cy="136828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6" name="CasellaDiTesto 45"/>
          <p:cNvSpPr txBox="1"/>
          <p:nvPr/>
        </p:nvSpPr>
        <p:spPr>
          <a:xfrm rot="16200000">
            <a:off x="3213054" y="4599458"/>
            <a:ext cx="503343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Hisitdin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Rettangolo con angoli arrotondati sullo stesso lato 56"/>
          <p:cNvSpPr/>
          <p:nvPr/>
        </p:nvSpPr>
        <p:spPr>
          <a:xfrm>
            <a:off x="3713822" y="4245688"/>
            <a:ext cx="131696" cy="74287"/>
          </a:xfrm>
          <a:prstGeom prst="round2SameRect">
            <a:avLst>
              <a:gd name="adj1" fmla="val 42963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8" name="CasellaDiTesto 47"/>
          <p:cNvSpPr txBox="1"/>
          <p:nvPr/>
        </p:nvSpPr>
        <p:spPr>
          <a:xfrm rot="16200000">
            <a:off x="3563267" y="4569802"/>
            <a:ext cx="432811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Leucin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ttangolo con angoli arrotondati sullo stesso lato 64"/>
          <p:cNvSpPr/>
          <p:nvPr/>
        </p:nvSpPr>
        <p:spPr>
          <a:xfrm>
            <a:off x="4028771" y="3337758"/>
            <a:ext cx="131696" cy="982217"/>
          </a:xfrm>
          <a:prstGeom prst="round2SameRect">
            <a:avLst>
              <a:gd name="adj1" fmla="val 28431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0" name="CasellaDiTesto 49"/>
          <p:cNvSpPr txBox="1"/>
          <p:nvPr/>
        </p:nvSpPr>
        <p:spPr>
          <a:xfrm rot="16200000">
            <a:off x="3766008" y="4669990"/>
            <a:ext cx="657231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Methionin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ttangolo con angoli arrotondati sullo stesso lato 107"/>
          <p:cNvSpPr/>
          <p:nvPr/>
        </p:nvSpPr>
        <p:spPr>
          <a:xfrm>
            <a:off x="4343720" y="3926511"/>
            <a:ext cx="131696" cy="393465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2" name="CasellaDiTesto 51"/>
          <p:cNvSpPr txBox="1"/>
          <p:nvPr/>
        </p:nvSpPr>
        <p:spPr>
          <a:xfrm rot="16200000">
            <a:off x="4028057" y="4748537"/>
            <a:ext cx="763029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cs-CZ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enylalanin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Rettangolo con angoli arrotondati sullo stesso lato 75"/>
          <p:cNvSpPr/>
          <p:nvPr/>
        </p:nvSpPr>
        <p:spPr>
          <a:xfrm>
            <a:off x="4658669" y="4058064"/>
            <a:ext cx="131696" cy="261912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CasellaDiTesto 53"/>
          <p:cNvSpPr txBox="1"/>
          <p:nvPr/>
        </p:nvSpPr>
        <p:spPr>
          <a:xfrm rot="16200000">
            <a:off x="4534564" y="4543352"/>
            <a:ext cx="379911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Prolin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Rettangolo con angoli arrotondati sullo stesso lato 72"/>
          <p:cNvSpPr/>
          <p:nvPr/>
        </p:nvSpPr>
        <p:spPr>
          <a:xfrm>
            <a:off x="4973618" y="3898475"/>
            <a:ext cx="131696" cy="421499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6" name="CasellaDiTesto 55"/>
          <p:cNvSpPr txBox="1"/>
          <p:nvPr/>
        </p:nvSpPr>
        <p:spPr>
          <a:xfrm rot="16200000">
            <a:off x="4863939" y="4521712"/>
            <a:ext cx="351057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Rettangolo con angoli arrotondati sullo stesso lato 80"/>
          <p:cNvSpPr/>
          <p:nvPr/>
        </p:nvSpPr>
        <p:spPr>
          <a:xfrm rot="10800000">
            <a:off x="5288567" y="4319012"/>
            <a:ext cx="131696" cy="431321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8" name="CasellaDiTesto 57"/>
          <p:cNvSpPr txBox="1"/>
          <p:nvPr/>
        </p:nvSpPr>
        <p:spPr>
          <a:xfrm rot="16200000">
            <a:off x="5028205" y="3816340"/>
            <a:ext cx="652422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Trypto</a:t>
            </a:r>
            <a:r>
              <a:rPr lang="cs-CZ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it-IT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 rot="16200000">
            <a:off x="5421704" y="4596251"/>
            <a:ext cx="495327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Tyrosin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Rettangolo con angoli arrotondati sullo stesso lato 131"/>
          <p:cNvSpPr/>
          <p:nvPr/>
        </p:nvSpPr>
        <p:spPr>
          <a:xfrm>
            <a:off x="5918465" y="4107666"/>
            <a:ext cx="131696" cy="212309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1" name="CasellaDiTesto 60"/>
          <p:cNvSpPr txBox="1"/>
          <p:nvPr/>
        </p:nvSpPr>
        <p:spPr>
          <a:xfrm rot="16200000">
            <a:off x="5819205" y="4513697"/>
            <a:ext cx="330219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Rettangolo con angoli arrotondati sullo stesso lato 134"/>
          <p:cNvSpPr/>
          <p:nvPr/>
        </p:nvSpPr>
        <p:spPr>
          <a:xfrm>
            <a:off x="6233414" y="4274255"/>
            <a:ext cx="131696" cy="45719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3" name="CasellaDiTesto 62"/>
          <p:cNvSpPr txBox="1"/>
          <p:nvPr/>
        </p:nvSpPr>
        <p:spPr>
          <a:xfrm rot="16200000">
            <a:off x="6001908" y="4640334"/>
            <a:ext cx="594714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Threonin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Rettangolo con angoli arrotondati sullo stesso lato 137"/>
          <p:cNvSpPr/>
          <p:nvPr/>
        </p:nvSpPr>
        <p:spPr>
          <a:xfrm rot="10800000">
            <a:off x="6548363" y="4319013"/>
            <a:ext cx="131696" cy="45719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5" name="CasellaDiTesto 64"/>
          <p:cNvSpPr txBox="1"/>
          <p:nvPr/>
        </p:nvSpPr>
        <p:spPr>
          <a:xfrm rot="16200000">
            <a:off x="6312849" y="3857217"/>
            <a:ext cx="602729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Isoleucin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Rettangolo con angoli arrotondati sullo stesso lato 140"/>
          <p:cNvSpPr/>
          <p:nvPr/>
        </p:nvSpPr>
        <p:spPr>
          <a:xfrm>
            <a:off x="6863312" y="3969644"/>
            <a:ext cx="131697" cy="350332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7" name="CasellaDiTesto 66"/>
          <p:cNvSpPr txBox="1"/>
          <p:nvPr/>
        </p:nvSpPr>
        <p:spPr>
          <a:xfrm rot="16200000">
            <a:off x="6755236" y="4528925"/>
            <a:ext cx="347851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Lysin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Rettangolo con angoli arrotondati sullo stesso lato 143"/>
          <p:cNvSpPr/>
          <p:nvPr/>
        </p:nvSpPr>
        <p:spPr>
          <a:xfrm rot="10800000">
            <a:off x="7178255" y="4319013"/>
            <a:ext cx="131696" cy="808726"/>
          </a:xfrm>
          <a:prstGeom prst="round2SameRect">
            <a:avLst>
              <a:gd name="adj1" fmla="val 22642"/>
              <a:gd name="adj2" fmla="val 0"/>
            </a:avLst>
          </a:prstGeom>
          <a:gradFill flip="none" rotWithShape="1">
            <a:gsLst>
              <a:gs pos="0">
                <a:srgbClr val="DAECF0"/>
              </a:gs>
              <a:gs pos="100000">
                <a:srgbClr val="0098A8"/>
              </a:gs>
            </a:gsLst>
            <a:lin ang="5400000" scaled="1"/>
            <a:tileRect/>
          </a:gradFill>
          <a:ln>
            <a:gradFill>
              <a:gsLst>
                <a:gs pos="0">
                  <a:srgbClr val="9CD6DC"/>
                </a:gs>
                <a:gs pos="100000">
                  <a:srgbClr val="0098A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9" name="CasellaDiTesto 68"/>
          <p:cNvSpPr txBox="1"/>
          <p:nvPr/>
        </p:nvSpPr>
        <p:spPr>
          <a:xfrm rot="16200000">
            <a:off x="6994035" y="3904506"/>
            <a:ext cx="500137" cy="153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05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Cystein</a:t>
            </a:r>
            <a:endParaRPr lang="en-GB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Figura a mano libera 69"/>
          <p:cNvSpPr/>
          <p:nvPr/>
        </p:nvSpPr>
        <p:spPr>
          <a:xfrm>
            <a:off x="1733909" y="4319013"/>
            <a:ext cx="5717816" cy="79075"/>
          </a:xfrm>
          <a:custGeom>
            <a:avLst/>
            <a:gdLst>
              <a:gd name="connsiteX0" fmla="*/ 0 w 4860985"/>
              <a:gd name="connsiteY0" fmla="*/ 0 h 0"/>
              <a:gd name="connsiteX1" fmla="*/ 4860985 w 486098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0985">
                <a:moveTo>
                  <a:pt x="0" y="0"/>
                </a:moveTo>
                <a:lnTo>
                  <a:pt x="4860985" y="0"/>
                </a:lnTo>
              </a:path>
            </a:pathLst>
          </a:custGeom>
          <a:noFill/>
          <a:ln w="3810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asellaDiTesto 70"/>
          <p:cNvSpPr txBox="1"/>
          <p:nvPr/>
        </p:nvSpPr>
        <p:spPr>
          <a:xfrm>
            <a:off x="7529195" y="4226627"/>
            <a:ext cx="899284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it-IT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0=</a:t>
            </a:r>
            <a:r>
              <a:rPr lang="cs-CZ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</a:t>
            </a:r>
          </a:p>
          <a:p>
            <a:pPr algn="r">
              <a:lnSpc>
                <a:spcPct val="95000"/>
              </a:lnSpc>
            </a:pPr>
            <a:r>
              <a:rPr lang="cs-CZ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mléko</a:t>
            </a:r>
            <a:endParaRPr lang="en-GB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2" name="Connettore 1 71"/>
          <p:cNvCxnSpPr/>
          <p:nvPr/>
        </p:nvCxnSpPr>
        <p:spPr>
          <a:xfrm flipH="1">
            <a:off x="1685927" y="3534931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Connettore 1 72"/>
          <p:cNvCxnSpPr/>
          <p:nvPr/>
        </p:nvCxnSpPr>
        <p:spPr>
          <a:xfrm flipH="1">
            <a:off x="1685927" y="301704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4" name="Connettore 1 73"/>
          <p:cNvCxnSpPr/>
          <p:nvPr/>
        </p:nvCxnSpPr>
        <p:spPr>
          <a:xfrm flipH="1">
            <a:off x="1685927" y="3793875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Connettore 1 74"/>
          <p:cNvCxnSpPr/>
          <p:nvPr/>
        </p:nvCxnSpPr>
        <p:spPr>
          <a:xfrm flipH="1">
            <a:off x="1685927" y="327598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Connettore 1 75"/>
          <p:cNvCxnSpPr/>
          <p:nvPr/>
        </p:nvCxnSpPr>
        <p:spPr>
          <a:xfrm flipH="1">
            <a:off x="1685927" y="457070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Connettore 1 76"/>
          <p:cNvCxnSpPr/>
          <p:nvPr/>
        </p:nvCxnSpPr>
        <p:spPr>
          <a:xfrm flipH="1">
            <a:off x="1685927" y="4052819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Connettore 1 77"/>
          <p:cNvCxnSpPr/>
          <p:nvPr/>
        </p:nvCxnSpPr>
        <p:spPr>
          <a:xfrm flipH="1">
            <a:off x="1685927" y="4829651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1685927" y="431176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Connettore 1 79"/>
          <p:cNvCxnSpPr/>
          <p:nvPr/>
        </p:nvCxnSpPr>
        <p:spPr>
          <a:xfrm flipH="1">
            <a:off x="1685927" y="534754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Connettore 1 80"/>
          <p:cNvCxnSpPr/>
          <p:nvPr/>
        </p:nvCxnSpPr>
        <p:spPr>
          <a:xfrm flipH="1">
            <a:off x="1685927" y="5088595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589" y="157859"/>
            <a:ext cx="1371600" cy="14097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965097" y="538168"/>
            <a:ext cx="669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9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valita bílkoviny</a:t>
            </a:r>
            <a:endParaRPr lang="cs-CZ" sz="24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je naprosto odlišné od kravského mléka</a:t>
            </a:r>
            <a:endParaRPr lang="cs-CZ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9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Box 25"/>
          <p:cNvSpPr txBox="1"/>
          <p:nvPr/>
        </p:nvSpPr>
        <p:spPr>
          <a:xfrm>
            <a:off x="958039" y="501246"/>
            <a:ext cx="6696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vantita bílkoviny</a:t>
            </a:r>
            <a:endParaRPr lang="cs-CZ" sz="24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je naprosto odlišné od kravského mléka</a:t>
            </a:r>
            <a:endParaRPr lang="cs-CZ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Segnaposto contenuto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Každý živočišný druh produkuje mléko, které přesně odpovídá potřebám jejich mláďat</a:t>
            </a:r>
            <a:endParaRPr lang="en-GB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Rectángulo redondeado 15"/>
          <p:cNvSpPr/>
          <p:nvPr/>
        </p:nvSpPr>
        <p:spPr>
          <a:xfrm>
            <a:off x="4743498" y="2601057"/>
            <a:ext cx="3591460" cy="3635104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sz="1400" b="1" dirty="0" smtClean="0">
                <a:solidFill>
                  <a:srgbClr val="2835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Krávy</a:t>
            </a:r>
            <a:endParaRPr lang="es-ES" sz="1400" b="1" dirty="0">
              <a:solidFill>
                <a:srgbClr val="28358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Rectángulo redondeado 42"/>
          <p:cNvSpPr/>
          <p:nvPr/>
        </p:nvSpPr>
        <p:spPr>
          <a:xfrm>
            <a:off x="883555" y="2601057"/>
            <a:ext cx="3591460" cy="3635104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sz="1400" b="1" dirty="0" smtClean="0">
                <a:solidFill>
                  <a:srgbClr val="2835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Lidé</a:t>
            </a:r>
            <a:endParaRPr lang="es-ES" sz="1400" b="1" dirty="0">
              <a:solidFill>
                <a:srgbClr val="28358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ángulo 35"/>
          <p:cNvSpPr/>
          <p:nvPr/>
        </p:nvSpPr>
        <p:spPr>
          <a:xfrm>
            <a:off x="1149379" y="5035458"/>
            <a:ext cx="305981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Nízká potřeba bílkoviny               pro postupný růst</a:t>
            </a:r>
            <a:endParaRPr lang="en-GB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ángulo 25"/>
          <p:cNvSpPr/>
          <p:nvPr/>
        </p:nvSpPr>
        <p:spPr>
          <a:xfrm>
            <a:off x="5080832" y="5035458"/>
            <a:ext cx="2767768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Vysoká potřeba bílkoviny     pro rapidní růst</a:t>
            </a:r>
            <a:endParaRPr lang="en-GB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ángulo 35"/>
          <p:cNvSpPr/>
          <p:nvPr/>
        </p:nvSpPr>
        <p:spPr>
          <a:xfrm>
            <a:off x="958039" y="5732803"/>
            <a:ext cx="351697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cs-CZ" sz="14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Nízké množství bílkoviny                </a:t>
            </a:r>
            <a:r>
              <a:rPr lang="en-GB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 g/100 kcal)</a:t>
            </a:r>
          </a:p>
        </p:txBody>
      </p:sp>
      <p:sp>
        <p:nvSpPr>
          <p:cNvPr id="44" name="Rectángulo 25"/>
          <p:cNvSpPr/>
          <p:nvPr/>
        </p:nvSpPr>
        <p:spPr>
          <a:xfrm>
            <a:off x="5080832" y="5732803"/>
            <a:ext cx="2767768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Vysoké množství bílkoviny </a:t>
            </a:r>
            <a:r>
              <a:rPr lang="en-GB" sz="1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(5.2 g/100 kcal)</a:t>
            </a:r>
          </a:p>
        </p:txBody>
      </p:sp>
      <p:sp>
        <p:nvSpPr>
          <p:cNvPr id="45" name="Figura a mano libera 44"/>
          <p:cNvSpPr/>
          <p:nvPr/>
        </p:nvSpPr>
        <p:spPr>
          <a:xfrm>
            <a:off x="2305457" y="5504571"/>
            <a:ext cx="747658" cy="159694"/>
          </a:xfrm>
          <a:custGeom>
            <a:avLst/>
            <a:gdLst>
              <a:gd name="connsiteX0" fmla="*/ 0 w 1001949"/>
              <a:gd name="connsiteY0" fmla="*/ 0 h 214009"/>
              <a:gd name="connsiteX1" fmla="*/ 496110 w 1001949"/>
              <a:gd name="connsiteY1" fmla="*/ 214009 h 214009"/>
              <a:gd name="connsiteX2" fmla="*/ 1001949 w 1001949"/>
              <a:gd name="connsiteY2" fmla="*/ 9728 h 21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949" h="214009">
                <a:moveTo>
                  <a:pt x="0" y="0"/>
                </a:moveTo>
                <a:lnTo>
                  <a:pt x="496110" y="214009"/>
                </a:lnTo>
                <a:lnTo>
                  <a:pt x="1001949" y="9728"/>
                </a:lnTo>
              </a:path>
            </a:pathLst>
          </a:custGeom>
          <a:ln w="28575">
            <a:solidFill>
              <a:srgbClr val="CFA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Figura a mano libera 45"/>
          <p:cNvSpPr/>
          <p:nvPr/>
        </p:nvSpPr>
        <p:spPr>
          <a:xfrm>
            <a:off x="6090888" y="5504571"/>
            <a:ext cx="747658" cy="159694"/>
          </a:xfrm>
          <a:custGeom>
            <a:avLst/>
            <a:gdLst>
              <a:gd name="connsiteX0" fmla="*/ 0 w 1001949"/>
              <a:gd name="connsiteY0" fmla="*/ 0 h 214009"/>
              <a:gd name="connsiteX1" fmla="*/ 496110 w 1001949"/>
              <a:gd name="connsiteY1" fmla="*/ 214009 h 214009"/>
              <a:gd name="connsiteX2" fmla="*/ 1001949 w 1001949"/>
              <a:gd name="connsiteY2" fmla="*/ 9728 h 21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949" h="214009">
                <a:moveTo>
                  <a:pt x="0" y="0"/>
                </a:moveTo>
                <a:lnTo>
                  <a:pt x="496110" y="214009"/>
                </a:lnTo>
                <a:lnTo>
                  <a:pt x="1001949" y="9728"/>
                </a:lnTo>
              </a:path>
            </a:pathLst>
          </a:custGeom>
          <a:ln w="28575">
            <a:solidFill>
              <a:srgbClr val="CFA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86" y="2925573"/>
            <a:ext cx="1887874" cy="1429976"/>
          </a:xfrm>
          <a:prstGeom prst="ellipse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48" y="2925574"/>
            <a:ext cx="1887874" cy="1429976"/>
          </a:xfrm>
          <a:prstGeom prst="ellipse">
            <a:avLst/>
          </a:prstGeom>
          <a:ln>
            <a:noFill/>
          </a:ln>
          <a:effectLst>
            <a:softEdge rad="215900"/>
          </a:effectLst>
        </p:spPr>
      </p:pic>
      <p:sp>
        <p:nvSpPr>
          <p:cNvPr id="49" name="Rectángulo 16"/>
          <p:cNvSpPr/>
          <p:nvPr/>
        </p:nvSpPr>
        <p:spPr>
          <a:xfrm>
            <a:off x="2567876" y="4732765"/>
            <a:ext cx="22281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fr-FR" sz="2000" b="1" smtClean="0">
                <a:solidFill>
                  <a:srgbClr val="1D9BA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endParaRPr lang="fr-FR" sz="2000" b="1" dirty="0">
              <a:solidFill>
                <a:srgbClr val="1D9BA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Rectángulo 35"/>
          <p:cNvSpPr/>
          <p:nvPr/>
        </p:nvSpPr>
        <p:spPr>
          <a:xfrm>
            <a:off x="1149379" y="4351476"/>
            <a:ext cx="305981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4-5 m</a:t>
            </a:r>
            <a:r>
              <a:rPr lang="cs-CZ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ěsíc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zdvojnásobení velikosti</a:t>
            </a:r>
            <a:endParaRPr lang="en-GB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ángulo 35"/>
          <p:cNvSpPr/>
          <p:nvPr/>
        </p:nvSpPr>
        <p:spPr>
          <a:xfrm>
            <a:off x="4934810" y="4351476"/>
            <a:ext cx="305981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cs-CZ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týdnů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zdvojnásobení velikosti</a:t>
            </a:r>
            <a:endParaRPr lang="en-GB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Rectángulo 16"/>
          <p:cNvSpPr/>
          <p:nvPr/>
        </p:nvSpPr>
        <p:spPr>
          <a:xfrm>
            <a:off x="6353307" y="4732765"/>
            <a:ext cx="22281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fr-FR" sz="2000" b="1" smtClean="0">
                <a:solidFill>
                  <a:srgbClr val="1D9BA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endParaRPr lang="fr-FR" sz="2000" b="1" dirty="0">
              <a:solidFill>
                <a:srgbClr val="1D9BA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158" y="203731"/>
            <a:ext cx="1371600" cy="1419225"/>
          </a:xfrm>
          <a:prstGeom prst="rect">
            <a:avLst/>
          </a:prstGeom>
        </p:spPr>
      </p:pic>
      <p:sp>
        <p:nvSpPr>
          <p:cNvPr id="27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7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1061996" y="497123"/>
            <a:ext cx="6696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ompozice bílkoviny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je naprosto odlišné od kravského mléka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idx="1"/>
          </p:nvPr>
        </p:nvSpPr>
        <p:spPr>
          <a:xfrm>
            <a:off x="457200" y="1771048"/>
            <a:ext cx="8229600" cy="462947"/>
          </a:xfrm>
        </p:spPr>
        <p:txBody>
          <a:bodyPr>
            <a:spAutoFit/>
          </a:bodyPr>
          <a:lstStyle/>
          <a:p>
            <a:pPr lvl="1"/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 mateřského mléka obsahuje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,000.000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–krát méně </a:t>
            </a:r>
            <a:r>
              <a:rPr lang="cs-CZ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alergizujícícho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β-la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US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toglobulin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než bílkovina kravského mléka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Footer Placeholder 4"/>
          <p:cNvSpPr txBox="1">
            <a:spLocks/>
          </p:cNvSpPr>
          <p:nvPr/>
        </p:nvSpPr>
        <p:spPr>
          <a:xfrm>
            <a:off x="457199" y="6657487"/>
            <a:ext cx="6086475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US" sz="800" dirty="0" smtClean="0">
                <a:latin typeface="Arial"/>
                <a:cs typeface="Arial"/>
              </a:rPr>
              <a:t>1. </a:t>
            </a:r>
            <a:r>
              <a:rPr lang="en-GB" sz="800" dirty="0">
                <a:latin typeface="Arial"/>
                <a:cs typeface="Arial"/>
              </a:rPr>
              <a:t>De Witt JN. Journal of Dairy Science </a:t>
            </a:r>
            <a:r>
              <a:rPr lang="en-GB" sz="800" dirty="0" smtClean="0">
                <a:latin typeface="Arial"/>
                <a:cs typeface="Arial"/>
              </a:rPr>
              <a:t>1998;81(3):597-608</a:t>
            </a:r>
            <a:r>
              <a:rPr lang="en-GB" sz="800" dirty="0">
                <a:latin typeface="Arial"/>
                <a:cs typeface="Arial"/>
              </a:rPr>
              <a:t>. </a:t>
            </a:r>
          </a:p>
        </p:txBody>
      </p:sp>
      <p:graphicFrame>
        <p:nvGraphicFramePr>
          <p:cNvPr id="37" name="Tabel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290978"/>
              </p:ext>
            </p:extLst>
          </p:nvPr>
        </p:nvGraphicFramePr>
        <p:xfrm>
          <a:off x="1257301" y="3042245"/>
          <a:ext cx="6629398" cy="178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545"/>
                <a:gridCol w="2672862"/>
                <a:gridCol w="1608991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rgbClr val="28358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</a:t>
                      </a:r>
                      <a:r>
                        <a:rPr lang="de-DE" sz="1600" b="1" dirty="0" err="1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oncentra</a:t>
                      </a:r>
                      <a:r>
                        <a:rPr lang="cs-CZ" sz="1600" b="1" dirty="0" err="1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ce</a:t>
                      </a:r>
                      <a:r>
                        <a:rPr lang="de-DE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de-DE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l-GR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β-</a:t>
                      </a:r>
                      <a:r>
                        <a:rPr lang="de-DE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</a:t>
                      </a:r>
                      <a:r>
                        <a:rPr lang="cs-CZ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</a:t>
                      </a:r>
                      <a:r>
                        <a:rPr lang="de-DE" sz="1600" b="1" dirty="0" err="1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toglobulin</a:t>
                      </a:r>
                      <a:r>
                        <a:rPr lang="cs-CZ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</a:t>
                      </a:r>
                      <a:r>
                        <a:rPr lang="de-DE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Index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Mateřské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mléko</a:t>
                      </a:r>
                      <a:endParaRPr lang="fr-FR" sz="16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T="180000" marB="180000"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1.6 </a:t>
                      </a:r>
                      <a:r>
                        <a:rPr lang="es-ES" sz="16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ng</a:t>
                      </a:r>
                      <a:r>
                        <a:rPr lang="es-ES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/ml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pouze stopy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 marT="180000" marB="180000"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T="180000" marB="180000"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Kravské mléko</a:t>
                      </a:r>
                      <a:endParaRPr lang="fr-FR" sz="16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T="180000" marB="180000"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1 600 000 ng/ml</a:t>
                      </a:r>
                    </a:p>
                  </a:txBody>
                  <a:tcPr marT="180000" marB="180000"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1 000 000</a:t>
                      </a:r>
                    </a:p>
                  </a:txBody>
                  <a:tcPr marT="180000" marB="180000"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23" y="110353"/>
            <a:ext cx="1524213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Segnaposto contenuto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Specifický antigenní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“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podpis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částečně vysvětluje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nízkou </a:t>
            </a:r>
            <a:r>
              <a:rPr lang="cs-CZ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alergenicitu</a:t>
            </a:r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mateřského mléka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1-4</a:t>
            </a:r>
          </a:p>
          <a:p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Footer Placeholder 4"/>
          <p:cNvSpPr txBox="1">
            <a:spLocks/>
          </p:cNvSpPr>
          <p:nvPr/>
        </p:nvSpPr>
        <p:spPr>
          <a:xfrm>
            <a:off x="457200" y="6219162"/>
            <a:ext cx="8180387" cy="54790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Jenkins  John </a:t>
            </a:r>
            <a:r>
              <a:rPr lang="en-GB" sz="800" dirty="0" smtClean="0">
                <a:latin typeface="Arial"/>
                <a:cs typeface="Arial"/>
              </a:rPr>
              <a:t>AJ</a:t>
            </a:r>
            <a:r>
              <a:rPr lang="en-GB" sz="800" dirty="0">
                <a:latin typeface="Arial"/>
                <a:cs typeface="Arial"/>
              </a:rPr>
              <a:t>. </a:t>
            </a:r>
            <a:r>
              <a:rPr lang="en-GB" sz="800" dirty="0" err="1" smtClean="0">
                <a:latin typeface="Arial"/>
                <a:cs typeface="Arial"/>
              </a:rPr>
              <a:t>Allerg</a:t>
            </a:r>
            <a:r>
              <a:rPr lang="en-GB" sz="800" dirty="0" smtClean="0">
                <a:latin typeface="Arial"/>
                <a:cs typeface="Arial"/>
              </a:rPr>
              <a:t> </a:t>
            </a:r>
            <a:r>
              <a:rPr lang="en-GB" sz="800" dirty="0" err="1">
                <a:latin typeface="Arial"/>
                <a:cs typeface="Arial"/>
              </a:rPr>
              <a:t>Clin</a:t>
            </a:r>
            <a:r>
              <a:rPr lang="en-GB" sz="800" dirty="0">
                <a:latin typeface="Arial"/>
                <a:cs typeface="Arial"/>
              </a:rPr>
              <a:t> </a:t>
            </a:r>
            <a:r>
              <a:rPr lang="en-GB" sz="800" dirty="0" err="1">
                <a:latin typeface="Arial"/>
                <a:cs typeface="Arial"/>
              </a:rPr>
              <a:t>Immunol</a:t>
            </a:r>
            <a:r>
              <a:rPr lang="en-GB" sz="800" dirty="0">
                <a:latin typeface="Arial"/>
                <a:cs typeface="Arial"/>
              </a:rPr>
              <a:t> </a:t>
            </a:r>
            <a:r>
              <a:rPr lang="en-GB" sz="800" dirty="0" smtClean="0">
                <a:latin typeface="Arial"/>
                <a:cs typeface="Arial"/>
              </a:rPr>
              <a:t>2007</a:t>
            </a:r>
            <a:r>
              <a:rPr lang="en-GB" sz="800" dirty="0">
                <a:latin typeface="Arial"/>
                <a:cs typeface="Arial"/>
              </a:rPr>
              <a:t>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2. http</a:t>
            </a:r>
            <a:r>
              <a:rPr lang="en-GB" sz="800" dirty="0">
                <a:latin typeface="Arial"/>
                <a:cs typeface="Arial"/>
              </a:rPr>
              <a:t>://en.wikipedia.org/wiki/protein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3. http</a:t>
            </a:r>
            <a:r>
              <a:rPr lang="en-GB" sz="800" dirty="0">
                <a:latin typeface="Arial"/>
                <a:cs typeface="Arial"/>
              </a:rPr>
              <a:t>:// en.wikipedia.org/wiki/epitope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4. www.3dmoleculardesigns.com/3DMD-Files/AASK/AASKSTudentHandout1Key.pdf  </a:t>
            </a:r>
            <a:endParaRPr lang="en-GB" sz="800" dirty="0">
              <a:latin typeface="Arial"/>
              <a:cs typeface="Arial"/>
            </a:endParaRP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5. Host </a:t>
            </a:r>
            <a:r>
              <a:rPr lang="en-GB" sz="800" dirty="0">
                <a:latin typeface="Arial"/>
                <a:cs typeface="Arial"/>
              </a:rPr>
              <a:t>A </a:t>
            </a:r>
            <a:r>
              <a:rPr lang="en-GB" sz="800" i="1" dirty="0">
                <a:latin typeface="Arial"/>
                <a:cs typeface="Arial"/>
              </a:rPr>
              <a:t>et al</a:t>
            </a:r>
            <a:r>
              <a:rPr lang="en-GB" sz="800" dirty="0">
                <a:latin typeface="Arial"/>
                <a:cs typeface="Arial"/>
              </a:rPr>
              <a:t>. ESPACI &amp; ESPGHAN. Arch Dis Child </a:t>
            </a:r>
            <a:r>
              <a:rPr lang="en-GB" sz="800" dirty="0" smtClean="0">
                <a:latin typeface="Arial"/>
                <a:cs typeface="Arial"/>
              </a:rPr>
              <a:t>1999;81:80-4</a:t>
            </a:r>
            <a:r>
              <a:rPr lang="en-GB" sz="800" dirty="0">
                <a:latin typeface="Arial"/>
                <a:cs typeface="Arial"/>
              </a:rPr>
              <a:t>. </a:t>
            </a:r>
          </a:p>
        </p:txBody>
      </p:sp>
      <p:sp>
        <p:nvSpPr>
          <p:cNvPr id="25" name="Rectángulo 6"/>
          <p:cNvSpPr/>
          <p:nvPr/>
        </p:nvSpPr>
        <p:spPr>
          <a:xfrm>
            <a:off x="2224879" y="2466586"/>
            <a:ext cx="1941314" cy="4247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cs-CZ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Specifické pořadí aminokyselin</a:t>
            </a:r>
            <a:endParaRPr lang="en-GB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2349819" y="2953874"/>
            <a:ext cx="1682886" cy="1682884"/>
          </a:xfrm>
          <a:prstGeom prst="ellipse">
            <a:avLst/>
          </a:prstGeom>
          <a:solidFill>
            <a:schemeClr val="bg1"/>
          </a:solidFill>
          <a:ln>
            <a:solidFill>
              <a:srgbClr val="F4CD4E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Imagen 4" descr="Untitled-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67" b="7741"/>
          <a:stretch>
            <a:fillRect/>
          </a:stretch>
        </p:blipFill>
        <p:spPr>
          <a:xfrm>
            <a:off x="2418754" y="3293194"/>
            <a:ext cx="1497218" cy="1149222"/>
          </a:xfrm>
          <a:prstGeom prst="rect">
            <a:avLst/>
          </a:prstGeom>
        </p:spPr>
      </p:pic>
      <p:sp>
        <p:nvSpPr>
          <p:cNvPr id="31" name="Ovale 30"/>
          <p:cNvSpPr/>
          <p:nvPr/>
        </p:nvSpPr>
        <p:spPr>
          <a:xfrm>
            <a:off x="5112474" y="2953874"/>
            <a:ext cx="1682886" cy="1682884"/>
          </a:xfrm>
          <a:prstGeom prst="ellipse">
            <a:avLst/>
          </a:prstGeom>
          <a:solidFill>
            <a:schemeClr val="bg1"/>
          </a:solidFill>
          <a:ln>
            <a:solidFill>
              <a:srgbClr val="F4CD4E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Imagen 4" descr="Untitled-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8" t="-1629" r="28263" b="-993"/>
          <a:stretch>
            <a:fillRect/>
          </a:stretch>
        </p:blipFill>
        <p:spPr>
          <a:xfrm>
            <a:off x="5258389" y="3158155"/>
            <a:ext cx="1284051" cy="1332690"/>
          </a:xfrm>
          <a:prstGeom prst="rect">
            <a:avLst/>
          </a:prstGeom>
        </p:spPr>
      </p:pic>
      <p:sp>
        <p:nvSpPr>
          <p:cNvPr id="40" name="Rectángulo 6"/>
          <p:cNvSpPr/>
          <p:nvPr/>
        </p:nvSpPr>
        <p:spPr>
          <a:xfrm>
            <a:off x="4977807" y="2466586"/>
            <a:ext cx="1941314" cy="4247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</a:t>
            </a:r>
            <a:r>
              <a:rPr lang="cs-CZ" sz="1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ká</a:t>
            </a:r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3D</a:t>
            </a:r>
            <a:b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</a:t>
            </a:r>
            <a:r>
              <a:rPr lang="cs-CZ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</a:t>
            </a:r>
            <a:r>
              <a:rPr lang="cs-CZ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endParaRPr lang="en-GB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ángulo redondeado 12"/>
          <p:cNvSpPr/>
          <p:nvPr/>
        </p:nvSpPr>
        <p:spPr>
          <a:xfrm>
            <a:off x="685799" y="4942049"/>
            <a:ext cx="7781925" cy="823118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703513" indent="-3175">
              <a:spcBef>
                <a:spcPts val="1000"/>
              </a:spcBef>
            </a:pPr>
            <a:r>
              <a:rPr lang="en-GB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cs-CZ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Výlučné kojení v průběhu prvních 4. – 6. měsíců života může výrazně snížit výskyt  symptomů alergických onemocnění a je proto silně doporučováno</a:t>
            </a:r>
            <a:r>
              <a:rPr lang="en-GB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r>
              <a:rPr lang="en-GB" sz="12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42" name="Rettangolo arrotondato 41"/>
          <p:cNvSpPr/>
          <p:nvPr/>
        </p:nvSpPr>
        <p:spPr>
          <a:xfrm>
            <a:off x="875490" y="5068506"/>
            <a:ext cx="2422187" cy="570202"/>
          </a:xfrm>
          <a:prstGeom prst="roundRect">
            <a:avLst>
              <a:gd name="adj" fmla="val 1610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n 7" descr="ESPGHA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9" y="5066033"/>
            <a:ext cx="2091268" cy="575148"/>
          </a:xfrm>
          <a:prstGeom prst="rect">
            <a:avLst/>
          </a:prstGeom>
        </p:spPr>
      </p:pic>
      <p:sp>
        <p:nvSpPr>
          <p:cNvPr id="50" name="Rectángulo 6"/>
          <p:cNvSpPr/>
          <p:nvPr/>
        </p:nvSpPr>
        <p:spPr>
          <a:xfrm>
            <a:off x="4034462" y="4246747"/>
            <a:ext cx="931345" cy="138499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GB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Amino</a:t>
            </a:r>
            <a:r>
              <a:rPr lang="cs-CZ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kyseliny</a:t>
            </a:r>
            <a:endParaRPr lang="en-GB" sz="1000" dirty="0" smtClean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ángulo 6"/>
          <p:cNvSpPr/>
          <p:nvPr/>
        </p:nvSpPr>
        <p:spPr>
          <a:xfrm>
            <a:off x="6988828" y="3419896"/>
            <a:ext cx="823944" cy="138499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cs-CZ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Skládaný list</a:t>
            </a:r>
            <a:endParaRPr lang="en-GB" sz="1000" dirty="0" smtClean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Rectángulo 6"/>
          <p:cNvSpPr/>
          <p:nvPr/>
        </p:nvSpPr>
        <p:spPr>
          <a:xfrm>
            <a:off x="6988828" y="4120287"/>
            <a:ext cx="872034" cy="138499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cs-CZ" sz="1000" dirty="0" smtClean="0">
                <a:solidFill>
                  <a:srgbClr val="616269"/>
                </a:solidFill>
                <a:latin typeface="Arial" pitchFamily="34" charset="0"/>
                <a:cs typeface="Arial" pitchFamily="34" charset="0"/>
              </a:rPr>
              <a:t>Alfa šroubovice</a:t>
            </a:r>
            <a:endParaRPr lang="en-GB" sz="1000" dirty="0" smtClean="0">
              <a:solidFill>
                <a:srgbClr val="61626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Connettore 1 53"/>
          <p:cNvCxnSpPr/>
          <p:nvPr/>
        </p:nvCxnSpPr>
        <p:spPr>
          <a:xfrm flipH="1" flipV="1">
            <a:off x="3771900" y="3859762"/>
            <a:ext cx="200025" cy="4286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H="1" flipV="1">
            <a:off x="3733800" y="3912150"/>
            <a:ext cx="238126" cy="376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H="1" flipV="1">
            <a:off x="3709988" y="3964537"/>
            <a:ext cx="261939" cy="3238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 flipH="1" flipV="1">
            <a:off x="3709988" y="4040737"/>
            <a:ext cx="261939" cy="2476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flipH="1" flipV="1">
            <a:off x="6334125" y="4021687"/>
            <a:ext cx="590551" cy="1619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63"/>
          <p:cNvCxnSpPr/>
          <p:nvPr/>
        </p:nvCxnSpPr>
        <p:spPr>
          <a:xfrm flipH="1" flipV="1">
            <a:off x="6291263" y="4178850"/>
            <a:ext cx="633414" cy="4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 flipH="1">
            <a:off x="6162675" y="3493051"/>
            <a:ext cx="762002" cy="14287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1996" y="497123"/>
            <a:ext cx="6696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ompozice bílkoviny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je naprosto odlišné od kravského mléka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23" y="110353"/>
            <a:ext cx="1524213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97" name="Straight Connector 96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ectángulo redondeado 12"/>
          <p:cNvSpPr/>
          <p:nvPr/>
        </p:nvSpPr>
        <p:spPr>
          <a:xfrm>
            <a:off x="685799" y="2558315"/>
            <a:ext cx="3832406" cy="3677008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Atopic</a:t>
            </a:r>
            <a:r>
              <a:rPr lang="cs-CZ" sz="14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ká</a:t>
            </a: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dermatit</a:t>
            </a:r>
            <a:r>
              <a:rPr lang="cs-CZ" sz="14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ída</a:t>
            </a:r>
            <a:r>
              <a:rPr lang="en-GB" sz="14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00" b="1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1" name="Connettore 1 80"/>
          <p:cNvCxnSpPr/>
          <p:nvPr/>
        </p:nvCxnSpPr>
        <p:spPr>
          <a:xfrm flipH="1">
            <a:off x="1319213" y="4670099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Rectángulo redondeado 12"/>
          <p:cNvSpPr/>
          <p:nvPr/>
        </p:nvSpPr>
        <p:spPr>
          <a:xfrm>
            <a:off x="4632144" y="2558315"/>
            <a:ext cx="3832406" cy="3677008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GB" sz="14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Respira</a:t>
            </a:r>
            <a:r>
              <a:rPr lang="cs-CZ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ční</a:t>
            </a:r>
            <a:r>
              <a:rPr lang="en-GB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alergie</a:t>
            </a:r>
            <a:r>
              <a:rPr lang="en-GB" sz="14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00" b="1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egnaposto contenuto 14"/>
          <p:cNvSpPr>
            <a:spLocks noGrp="1"/>
          </p:cNvSpPr>
          <p:nvPr>
            <p:ph idx="1"/>
          </p:nvPr>
        </p:nvSpPr>
        <p:spPr>
          <a:xfrm>
            <a:off x="457200" y="1771048"/>
            <a:ext cx="8229600" cy="462947"/>
          </a:xfrm>
        </p:spPr>
        <p:txBody>
          <a:bodyPr>
            <a:spAutoFit/>
          </a:bodyPr>
          <a:lstStyle/>
          <a:p>
            <a:pPr lvl="1"/>
            <a:r>
              <a:rPr lang="cs-CZ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 mateřského mléka snižuje u kojenců riziko rozvoje alergií až na polovinu, ve srovnání s bílkovinou kravského mléka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457200" y="6671135"/>
            <a:ext cx="8180387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US" sz="800" dirty="0" smtClean="0">
                <a:latin typeface="Arial"/>
                <a:cs typeface="Arial"/>
              </a:rPr>
              <a:t>1. </a:t>
            </a:r>
            <a:r>
              <a:rPr lang="nl-NL" sz="800" dirty="0">
                <a:latin typeface="Arial"/>
                <a:cs typeface="Arial"/>
              </a:rPr>
              <a:t>Van Odijk J </a:t>
            </a:r>
            <a:r>
              <a:rPr lang="nl-NL" sz="800" i="1" dirty="0">
                <a:latin typeface="Arial"/>
                <a:cs typeface="Arial"/>
              </a:rPr>
              <a:t>et al</a:t>
            </a:r>
            <a:r>
              <a:rPr lang="nl-NL" sz="800" dirty="0" smtClean="0">
                <a:latin typeface="Arial"/>
                <a:cs typeface="Arial"/>
              </a:rPr>
              <a:t>. Allergy </a:t>
            </a:r>
            <a:r>
              <a:rPr lang="nl-NL" sz="800" dirty="0">
                <a:latin typeface="Arial"/>
                <a:cs typeface="Arial"/>
              </a:rPr>
              <a:t>2003;58(9):833-43. </a:t>
            </a:r>
          </a:p>
        </p:txBody>
      </p:sp>
      <p:sp>
        <p:nvSpPr>
          <p:cNvPr id="24" name="CasellaDiTesto 23"/>
          <p:cNvSpPr txBox="1"/>
          <p:nvPr/>
        </p:nvSpPr>
        <p:spPr>
          <a:xfrm rot="16200000">
            <a:off x="544214" y="4133697"/>
            <a:ext cx="730969" cy="1461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ýskyt</a:t>
            </a:r>
            <a:r>
              <a:rPr lang="it-IT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(%)</a:t>
            </a:r>
            <a:endParaRPr lang="en-GB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141592" y="3065980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223344" y="5216573"/>
            <a:ext cx="8175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141592" y="4294892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141592" y="3680436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141592" y="3373208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141592" y="3987664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223344" y="4909348"/>
            <a:ext cx="8175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141592" y="4602120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Figura a mano libera 34"/>
          <p:cNvSpPr/>
          <p:nvPr/>
        </p:nvSpPr>
        <p:spPr>
          <a:xfrm>
            <a:off x="1365871" y="3118342"/>
            <a:ext cx="0" cy="2156604"/>
          </a:xfrm>
          <a:custGeom>
            <a:avLst/>
            <a:gdLst>
              <a:gd name="connsiteX0" fmla="*/ 0 w 0"/>
              <a:gd name="connsiteY0" fmla="*/ 0 h 2156604"/>
              <a:gd name="connsiteX1" fmla="*/ 0 w 0"/>
              <a:gd name="connsiteY1" fmla="*/ 2156604 h 215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56604">
                <a:moveTo>
                  <a:pt x="0" y="0"/>
                </a:moveTo>
                <a:lnTo>
                  <a:pt x="0" y="2156604"/>
                </a:lnTo>
              </a:path>
            </a:pathLst>
          </a:cu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2092771" y="3323908"/>
            <a:ext cx="429605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p=0.03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Figura a mano libera 39"/>
          <p:cNvSpPr/>
          <p:nvPr/>
        </p:nvSpPr>
        <p:spPr>
          <a:xfrm>
            <a:off x="1358728" y="5282135"/>
            <a:ext cx="2698486" cy="2154"/>
          </a:xfrm>
          <a:custGeom>
            <a:avLst/>
            <a:gdLst>
              <a:gd name="connsiteX0" fmla="*/ 0 w 4860985"/>
              <a:gd name="connsiteY0" fmla="*/ 0 h 0"/>
              <a:gd name="connsiteX1" fmla="*/ 4860985 w 4860985"/>
              <a:gd name="connsiteY1" fmla="*/ 0 h 0"/>
              <a:gd name="connsiteX0" fmla="*/ 0 w 4855"/>
              <a:gd name="connsiteY0" fmla="*/ 0 h 545"/>
              <a:gd name="connsiteX1" fmla="*/ 4855 w 4855"/>
              <a:gd name="connsiteY1" fmla="*/ 545 h 545"/>
              <a:gd name="connsiteX0" fmla="*/ 0 w 9713"/>
              <a:gd name="connsiteY0" fmla="*/ 0 h 10000"/>
              <a:gd name="connsiteX1" fmla="*/ 9713 w 9713"/>
              <a:gd name="connsiteY1" fmla="*/ 10000 h 10000"/>
              <a:gd name="connsiteX0" fmla="*/ 0 w 10008"/>
              <a:gd name="connsiteY0" fmla="*/ 0 h 4998"/>
              <a:gd name="connsiteX1" fmla="*/ 10008 w 10008"/>
              <a:gd name="connsiteY1" fmla="*/ 4998 h 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8" h="4998">
                <a:moveTo>
                  <a:pt x="0" y="0"/>
                </a:moveTo>
                <a:cubicBezTo>
                  <a:pt x="7068" y="0"/>
                  <a:pt x="2940" y="4998"/>
                  <a:pt x="10008" y="4998"/>
                </a:cubicBezTo>
              </a:path>
            </a:pathLst>
          </a:custGeom>
          <a:noFill/>
          <a:ln w="3810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Ovale 71"/>
          <p:cNvSpPr/>
          <p:nvPr/>
        </p:nvSpPr>
        <p:spPr>
          <a:xfrm>
            <a:off x="1360106" y="5822128"/>
            <a:ext cx="109268" cy="10926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1522676" y="5807513"/>
            <a:ext cx="617157" cy="2492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Kojení</a:t>
            </a:r>
          </a:p>
          <a:p>
            <a:pPr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&gt;6 </a:t>
            </a: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měsíců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vale 73"/>
          <p:cNvSpPr/>
          <p:nvPr/>
        </p:nvSpPr>
        <p:spPr>
          <a:xfrm>
            <a:off x="2397956" y="5822128"/>
            <a:ext cx="109268" cy="109268"/>
          </a:xfrm>
          <a:prstGeom prst="ellipse">
            <a:avLst/>
          </a:prstGeom>
          <a:solidFill>
            <a:srgbClr val="00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2560526" y="5807513"/>
            <a:ext cx="1550104" cy="2492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Výživa na bázi intaktní </a:t>
            </a:r>
          </a:p>
          <a:p>
            <a:pPr>
              <a:lnSpc>
                <a:spcPct val="90000"/>
              </a:lnSpc>
            </a:pP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 kravského mléka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CasellaDiTesto 93"/>
          <p:cNvSpPr txBox="1"/>
          <p:nvPr/>
        </p:nvSpPr>
        <p:spPr>
          <a:xfrm>
            <a:off x="1643028" y="5328114"/>
            <a:ext cx="7373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CasellaDiTesto 103"/>
          <p:cNvSpPr txBox="1"/>
          <p:nvPr/>
        </p:nvSpPr>
        <p:spPr>
          <a:xfrm>
            <a:off x="2767850" y="5328114"/>
            <a:ext cx="14747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CasellaDiTesto 105"/>
          <p:cNvSpPr txBox="1"/>
          <p:nvPr/>
        </p:nvSpPr>
        <p:spPr>
          <a:xfrm>
            <a:off x="3745511" y="5328114"/>
            <a:ext cx="14747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CasellaDiTesto 106"/>
          <p:cNvSpPr txBox="1"/>
          <p:nvPr/>
        </p:nvSpPr>
        <p:spPr>
          <a:xfrm>
            <a:off x="3187408" y="5443099"/>
            <a:ext cx="28373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roky</a:t>
            </a:r>
            <a:endParaRPr lang="en-GB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0" name="CasellaDiTesto 109"/>
          <p:cNvSpPr txBox="1"/>
          <p:nvPr/>
        </p:nvSpPr>
        <p:spPr>
          <a:xfrm>
            <a:off x="1332477" y="5328114"/>
            <a:ext cx="7373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uppo 3"/>
          <p:cNvGrpSpPr/>
          <p:nvPr/>
        </p:nvGrpSpPr>
        <p:grpSpPr>
          <a:xfrm>
            <a:off x="1316834" y="4443247"/>
            <a:ext cx="2541917" cy="838200"/>
            <a:chOff x="1316834" y="4574184"/>
            <a:chExt cx="2541917" cy="838200"/>
          </a:xfrm>
        </p:grpSpPr>
        <p:sp>
          <p:nvSpPr>
            <p:cNvPr id="116" name="Ovale 115"/>
            <p:cNvSpPr/>
            <p:nvPr/>
          </p:nvSpPr>
          <p:spPr>
            <a:xfrm>
              <a:off x="1316834" y="4785516"/>
              <a:ext cx="109268" cy="109268"/>
            </a:xfrm>
            <a:prstGeom prst="ellipse">
              <a:avLst/>
            </a:prstGeom>
            <a:solidFill>
              <a:srgbClr val="F2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Ovale 116"/>
            <p:cNvSpPr/>
            <p:nvPr/>
          </p:nvSpPr>
          <p:spPr>
            <a:xfrm>
              <a:off x="1631698" y="5242722"/>
              <a:ext cx="109268" cy="109268"/>
            </a:xfrm>
            <a:prstGeom prst="ellipse">
              <a:avLst/>
            </a:prstGeom>
            <a:solidFill>
              <a:srgbClr val="F2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8" name="Ovale 117"/>
            <p:cNvSpPr/>
            <p:nvPr/>
          </p:nvSpPr>
          <p:spPr>
            <a:xfrm>
              <a:off x="1946562" y="4617313"/>
              <a:ext cx="109268" cy="109268"/>
            </a:xfrm>
            <a:prstGeom prst="ellipse">
              <a:avLst/>
            </a:prstGeom>
            <a:solidFill>
              <a:srgbClr val="F2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9" name="Ovale 118"/>
            <p:cNvSpPr/>
            <p:nvPr/>
          </p:nvSpPr>
          <p:spPr>
            <a:xfrm>
              <a:off x="2679807" y="4574184"/>
              <a:ext cx="109268" cy="109268"/>
            </a:xfrm>
            <a:prstGeom prst="ellipse">
              <a:avLst/>
            </a:prstGeom>
            <a:solidFill>
              <a:srgbClr val="F2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Ovale 119"/>
            <p:cNvSpPr/>
            <p:nvPr/>
          </p:nvSpPr>
          <p:spPr>
            <a:xfrm>
              <a:off x="3749483" y="5303116"/>
              <a:ext cx="109268" cy="109268"/>
            </a:xfrm>
            <a:prstGeom prst="ellipse">
              <a:avLst/>
            </a:prstGeom>
            <a:solidFill>
              <a:srgbClr val="F2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" name="Figura a mano libera 2"/>
            <p:cNvSpPr/>
            <p:nvPr/>
          </p:nvSpPr>
          <p:spPr>
            <a:xfrm>
              <a:off x="1362974" y="4628072"/>
              <a:ext cx="2445588" cy="737558"/>
            </a:xfrm>
            <a:custGeom>
              <a:avLst/>
              <a:gdLst>
                <a:gd name="connsiteX0" fmla="*/ 0 w 2445588"/>
                <a:gd name="connsiteY0" fmla="*/ 211347 h 737558"/>
                <a:gd name="connsiteX1" fmla="*/ 323490 w 2445588"/>
                <a:gd name="connsiteY1" fmla="*/ 681486 h 737558"/>
                <a:gd name="connsiteX2" fmla="*/ 638354 w 2445588"/>
                <a:gd name="connsiteY2" fmla="*/ 43132 h 737558"/>
                <a:gd name="connsiteX3" fmla="*/ 1362973 w 2445588"/>
                <a:gd name="connsiteY3" fmla="*/ 0 h 737558"/>
                <a:gd name="connsiteX4" fmla="*/ 2445588 w 2445588"/>
                <a:gd name="connsiteY4" fmla="*/ 737558 h 73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5588" h="737558">
                  <a:moveTo>
                    <a:pt x="0" y="211347"/>
                  </a:moveTo>
                  <a:lnTo>
                    <a:pt x="323490" y="681486"/>
                  </a:lnTo>
                  <a:lnTo>
                    <a:pt x="638354" y="43132"/>
                  </a:lnTo>
                  <a:lnTo>
                    <a:pt x="1362973" y="0"/>
                  </a:lnTo>
                  <a:lnTo>
                    <a:pt x="2445588" y="737558"/>
                  </a:lnTo>
                </a:path>
              </a:pathLst>
            </a:custGeom>
            <a:noFill/>
            <a:ln w="38100">
              <a:solidFill>
                <a:srgbClr val="F2A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uppo 5"/>
          <p:cNvGrpSpPr/>
          <p:nvPr/>
        </p:nvGrpSpPr>
        <p:grpSpPr>
          <a:xfrm>
            <a:off x="1316834" y="3873902"/>
            <a:ext cx="2541917" cy="941717"/>
            <a:chOff x="1316834" y="4004839"/>
            <a:chExt cx="2541917" cy="941717"/>
          </a:xfrm>
        </p:grpSpPr>
        <p:sp>
          <p:nvSpPr>
            <p:cNvPr id="111" name="Ovale 110"/>
            <p:cNvSpPr/>
            <p:nvPr/>
          </p:nvSpPr>
          <p:spPr>
            <a:xfrm>
              <a:off x="1316834" y="4004839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2" name="Ovale 111"/>
            <p:cNvSpPr/>
            <p:nvPr/>
          </p:nvSpPr>
          <p:spPr>
            <a:xfrm>
              <a:off x="1631698" y="4582809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3" name="Ovale 112"/>
            <p:cNvSpPr/>
            <p:nvPr/>
          </p:nvSpPr>
          <p:spPr>
            <a:xfrm>
              <a:off x="1946562" y="4086790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4" name="Ovale 113"/>
            <p:cNvSpPr/>
            <p:nvPr/>
          </p:nvSpPr>
          <p:spPr>
            <a:xfrm>
              <a:off x="2679807" y="4108356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5" name="Ovale 114"/>
            <p:cNvSpPr/>
            <p:nvPr/>
          </p:nvSpPr>
          <p:spPr>
            <a:xfrm>
              <a:off x="3749483" y="4837288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Figura a mano libera 4"/>
            <p:cNvSpPr/>
            <p:nvPr/>
          </p:nvSpPr>
          <p:spPr>
            <a:xfrm>
              <a:off x="1367287" y="4058728"/>
              <a:ext cx="2449902" cy="836763"/>
            </a:xfrm>
            <a:custGeom>
              <a:avLst/>
              <a:gdLst>
                <a:gd name="connsiteX0" fmla="*/ 0 w 2449902"/>
                <a:gd name="connsiteY0" fmla="*/ 0 h 836763"/>
                <a:gd name="connsiteX1" fmla="*/ 319177 w 2449902"/>
                <a:gd name="connsiteY1" fmla="*/ 577970 h 836763"/>
                <a:gd name="connsiteX2" fmla="*/ 634041 w 2449902"/>
                <a:gd name="connsiteY2" fmla="*/ 77638 h 836763"/>
                <a:gd name="connsiteX3" fmla="*/ 1375913 w 2449902"/>
                <a:gd name="connsiteY3" fmla="*/ 107830 h 836763"/>
                <a:gd name="connsiteX4" fmla="*/ 2449902 w 2449902"/>
                <a:gd name="connsiteY4" fmla="*/ 836763 h 83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902" h="836763">
                  <a:moveTo>
                    <a:pt x="0" y="0"/>
                  </a:moveTo>
                  <a:lnTo>
                    <a:pt x="319177" y="577970"/>
                  </a:lnTo>
                  <a:lnTo>
                    <a:pt x="634041" y="77638"/>
                  </a:lnTo>
                  <a:lnTo>
                    <a:pt x="1375913" y="107830"/>
                  </a:lnTo>
                  <a:lnTo>
                    <a:pt x="2449902" y="836763"/>
                  </a:lnTo>
                </a:path>
              </a:pathLst>
            </a:custGeom>
            <a:noFill/>
            <a:ln w="38100">
              <a:solidFill>
                <a:srgbClr val="009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2" name="CasellaDiTesto 121"/>
          <p:cNvSpPr txBox="1"/>
          <p:nvPr/>
        </p:nvSpPr>
        <p:spPr>
          <a:xfrm rot="16200000">
            <a:off x="4498246" y="4133697"/>
            <a:ext cx="729367" cy="1461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ýskyt</a:t>
            </a:r>
            <a:r>
              <a:rPr lang="it-IT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(%)</a:t>
            </a:r>
            <a:endParaRPr lang="en-GB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CasellaDiTesto 122"/>
          <p:cNvSpPr txBox="1"/>
          <p:nvPr/>
        </p:nvSpPr>
        <p:spPr>
          <a:xfrm>
            <a:off x="5094824" y="3065980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4" name="CasellaDiTesto 123"/>
          <p:cNvSpPr txBox="1"/>
          <p:nvPr/>
        </p:nvSpPr>
        <p:spPr>
          <a:xfrm>
            <a:off x="5176576" y="5216573"/>
            <a:ext cx="8175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5" name="CasellaDiTesto 124"/>
          <p:cNvSpPr txBox="1"/>
          <p:nvPr/>
        </p:nvSpPr>
        <p:spPr>
          <a:xfrm>
            <a:off x="5094824" y="4294892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6" name="CasellaDiTesto 125"/>
          <p:cNvSpPr txBox="1"/>
          <p:nvPr/>
        </p:nvSpPr>
        <p:spPr>
          <a:xfrm>
            <a:off x="5094824" y="3680436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7" name="CasellaDiTesto 126"/>
          <p:cNvSpPr txBox="1"/>
          <p:nvPr/>
        </p:nvSpPr>
        <p:spPr>
          <a:xfrm>
            <a:off x="5094824" y="3373208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5094824" y="3987664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5094824" y="4909348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0" name="CasellaDiTesto 129"/>
          <p:cNvSpPr txBox="1"/>
          <p:nvPr/>
        </p:nvSpPr>
        <p:spPr>
          <a:xfrm>
            <a:off x="5094824" y="4602120"/>
            <a:ext cx="1635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GB" sz="10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1" name="Figura a mano libera 130"/>
          <p:cNvSpPr/>
          <p:nvPr/>
        </p:nvSpPr>
        <p:spPr>
          <a:xfrm>
            <a:off x="5319103" y="3118342"/>
            <a:ext cx="0" cy="2156604"/>
          </a:xfrm>
          <a:custGeom>
            <a:avLst/>
            <a:gdLst>
              <a:gd name="connsiteX0" fmla="*/ 0 w 0"/>
              <a:gd name="connsiteY0" fmla="*/ 0 h 2156604"/>
              <a:gd name="connsiteX1" fmla="*/ 0 w 0"/>
              <a:gd name="connsiteY1" fmla="*/ 2156604 h 215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56604">
                <a:moveTo>
                  <a:pt x="0" y="0"/>
                </a:moveTo>
                <a:lnTo>
                  <a:pt x="0" y="2156604"/>
                </a:lnTo>
              </a:path>
            </a:pathLst>
          </a:cu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2" name="CasellaDiTesto 131"/>
          <p:cNvSpPr txBox="1"/>
          <p:nvPr/>
        </p:nvSpPr>
        <p:spPr>
          <a:xfrm>
            <a:off x="6046003" y="3323908"/>
            <a:ext cx="429605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p=0.01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3" name="Figura a mano libera 132"/>
          <p:cNvSpPr/>
          <p:nvPr/>
        </p:nvSpPr>
        <p:spPr>
          <a:xfrm>
            <a:off x="5309579" y="5282135"/>
            <a:ext cx="2698486" cy="2154"/>
          </a:xfrm>
          <a:custGeom>
            <a:avLst/>
            <a:gdLst>
              <a:gd name="connsiteX0" fmla="*/ 0 w 4860985"/>
              <a:gd name="connsiteY0" fmla="*/ 0 h 0"/>
              <a:gd name="connsiteX1" fmla="*/ 4860985 w 4860985"/>
              <a:gd name="connsiteY1" fmla="*/ 0 h 0"/>
              <a:gd name="connsiteX0" fmla="*/ 0 w 4855"/>
              <a:gd name="connsiteY0" fmla="*/ 0 h 545"/>
              <a:gd name="connsiteX1" fmla="*/ 4855 w 4855"/>
              <a:gd name="connsiteY1" fmla="*/ 545 h 545"/>
              <a:gd name="connsiteX0" fmla="*/ 0 w 9713"/>
              <a:gd name="connsiteY0" fmla="*/ 0 h 10000"/>
              <a:gd name="connsiteX1" fmla="*/ 9713 w 9713"/>
              <a:gd name="connsiteY1" fmla="*/ 10000 h 10000"/>
              <a:gd name="connsiteX0" fmla="*/ 0 w 10008"/>
              <a:gd name="connsiteY0" fmla="*/ 0 h 4998"/>
              <a:gd name="connsiteX1" fmla="*/ 10008 w 10008"/>
              <a:gd name="connsiteY1" fmla="*/ 4998 h 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8" h="4998">
                <a:moveTo>
                  <a:pt x="0" y="0"/>
                </a:moveTo>
                <a:cubicBezTo>
                  <a:pt x="7068" y="0"/>
                  <a:pt x="2940" y="4998"/>
                  <a:pt x="10008" y="4998"/>
                </a:cubicBezTo>
              </a:path>
            </a:pathLst>
          </a:custGeom>
          <a:noFill/>
          <a:ln w="3810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Ovale 133"/>
          <p:cNvSpPr/>
          <p:nvPr/>
        </p:nvSpPr>
        <p:spPr>
          <a:xfrm>
            <a:off x="5313338" y="5822128"/>
            <a:ext cx="109268" cy="10926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5" name="CasellaDiTesto 134"/>
          <p:cNvSpPr txBox="1"/>
          <p:nvPr/>
        </p:nvSpPr>
        <p:spPr>
          <a:xfrm>
            <a:off x="5475908" y="5807513"/>
            <a:ext cx="617157" cy="2492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Kojení</a:t>
            </a:r>
          </a:p>
          <a:p>
            <a:pPr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&gt;6 m</a:t>
            </a:r>
            <a:r>
              <a:rPr lang="cs-CZ" sz="900" dirty="0" err="1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ěsíců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6" name="Ovale 135"/>
          <p:cNvSpPr/>
          <p:nvPr/>
        </p:nvSpPr>
        <p:spPr>
          <a:xfrm>
            <a:off x="6351188" y="5822128"/>
            <a:ext cx="109268" cy="109268"/>
          </a:xfrm>
          <a:prstGeom prst="ellipse">
            <a:avLst/>
          </a:prstGeom>
          <a:solidFill>
            <a:srgbClr val="00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CasellaDiTesto 137"/>
          <p:cNvSpPr txBox="1"/>
          <p:nvPr/>
        </p:nvSpPr>
        <p:spPr>
          <a:xfrm>
            <a:off x="5596260" y="5328114"/>
            <a:ext cx="7373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9" name="CasellaDiTesto 138"/>
          <p:cNvSpPr txBox="1"/>
          <p:nvPr/>
        </p:nvSpPr>
        <p:spPr>
          <a:xfrm>
            <a:off x="6721082" y="5328114"/>
            <a:ext cx="14747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0" name="CasellaDiTesto 139"/>
          <p:cNvSpPr txBox="1"/>
          <p:nvPr/>
        </p:nvSpPr>
        <p:spPr>
          <a:xfrm>
            <a:off x="7698743" y="5328114"/>
            <a:ext cx="14747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1" name="CasellaDiTesto 140"/>
          <p:cNvSpPr txBox="1"/>
          <p:nvPr/>
        </p:nvSpPr>
        <p:spPr>
          <a:xfrm>
            <a:off x="7290768" y="5456747"/>
            <a:ext cx="28373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roky</a:t>
            </a:r>
            <a:endParaRPr lang="en-GB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2" name="CasellaDiTesto 141"/>
          <p:cNvSpPr txBox="1"/>
          <p:nvPr/>
        </p:nvSpPr>
        <p:spPr>
          <a:xfrm>
            <a:off x="5285709" y="5328114"/>
            <a:ext cx="7373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1" name="Ovale 150"/>
          <p:cNvSpPr/>
          <p:nvPr/>
        </p:nvSpPr>
        <p:spPr>
          <a:xfrm>
            <a:off x="5632375" y="4904745"/>
            <a:ext cx="109268" cy="10926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" name="Ovale 152"/>
          <p:cNvSpPr/>
          <p:nvPr/>
        </p:nvSpPr>
        <p:spPr>
          <a:xfrm>
            <a:off x="5990372" y="4490689"/>
            <a:ext cx="109268" cy="10926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" name="Ovale 153"/>
          <p:cNvSpPr/>
          <p:nvPr/>
        </p:nvSpPr>
        <p:spPr>
          <a:xfrm>
            <a:off x="6835760" y="4365610"/>
            <a:ext cx="109268" cy="10926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7944255" y="3981734"/>
            <a:ext cx="109268" cy="10926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uppo 143"/>
          <p:cNvGrpSpPr/>
          <p:nvPr/>
        </p:nvGrpSpPr>
        <p:grpSpPr>
          <a:xfrm>
            <a:off x="5662569" y="3226921"/>
            <a:ext cx="2360761" cy="1942382"/>
            <a:chOff x="1709337" y="3357858"/>
            <a:chExt cx="2360761" cy="1942382"/>
          </a:xfrm>
        </p:grpSpPr>
        <p:sp>
          <p:nvSpPr>
            <p:cNvPr id="146" name="Ovale 145"/>
            <p:cNvSpPr/>
            <p:nvPr/>
          </p:nvSpPr>
          <p:spPr>
            <a:xfrm>
              <a:off x="1709337" y="5190972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Ovale 146"/>
            <p:cNvSpPr/>
            <p:nvPr/>
          </p:nvSpPr>
          <p:spPr>
            <a:xfrm>
              <a:off x="2002634" y="4414594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8" name="Ovale 147"/>
            <p:cNvSpPr/>
            <p:nvPr/>
          </p:nvSpPr>
          <p:spPr>
            <a:xfrm>
              <a:off x="2873901" y="4164428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9" name="Ovale 148"/>
            <p:cNvSpPr/>
            <p:nvPr/>
          </p:nvSpPr>
          <p:spPr>
            <a:xfrm>
              <a:off x="3960830" y="3357858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Figura a mano libera 8"/>
          <p:cNvSpPr/>
          <p:nvPr/>
        </p:nvSpPr>
        <p:spPr>
          <a:xfrm>
            <a:off x="5719313" y="3280810"/>
            <a:ext cx="2251495" cy="1841740"/>
          </a:xfrm>
          <a:custGeom>
            <a:avLst/>
            <a:gdLst>
              <a:gd name="connsiteX0" fmla="*/ 2251495 w 2251495"/>
              <a:gd name="connsiteY0" fmla="*/ 0 h 1841740"/>
              <a:gd name="connsiteX1" fmla="*/ 1164566 w 2251495"/>
              <a:gd name="connsiteY1" fmla="*/ 806570 h 1841740"/>
              <a:gd name="connsiteX2" fmla="*/ 288985 w 2251495"/>
              <a:gd name="connsiteY2" fmla="*/ 1052423 h 1841740"/>
              <a:gd name="connsiteX3" fmla="*/ 0 w 2251495"/>
              <a:gd name="connsiteY3" fmla="*/ 1841740 h 184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495" h="1841740">
                <a:moveTo>
                  <a:pt x="2251495" y="0"/>
                </a:moveTo>
                <a:lnTo>
                  <a:pt x="1164566" y="806570"/>
                </a:lnTo>
                <a:lnTo>
                  <a:pt x="288985" y="1052423"/>
                </a:lnTo>
                <a:lnTo>
                  <a:pt x="0" y="1841740"/>
                </a:lnTo>
              </a:path>
            </a:pathLst>
          </a:custGeom>
          <a:noFill/>
          <a:ln w="38100">
            <a:solidFill>
              <a:srgbClr val="00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Figura a mano libera 9"/>
          <p:cNvSpPr/>
          <p:nvPr/>
        </p:nvSpPr>
        <p:spPr>
          <a:xfrm>
            <a:off x="5684808" y="4035621"/>
            <a:ext cx="2316192" cy="918714"/>
          </a:xfrm>
          <a:custGeom>
            <a:avLst/>
            <a:gdLst>
              <a:gd name="connsiteX0" fmla="*/ 0 w 2316192"/>
              <a:gd name="connsiteY0" fmla="*/ 918714 h 918714"/>
              <a:gd name="connsiteX1" fmla="*/ 362309 w 2316192"/>
              <a:gd name="connsiteY1" fmla="*/ 508959 h 918714"/>
              <a:gd name="connsiteX2" fmla="*/ 1203384 w 2316192"/>
              <a:gd name="connsiteY2" fmla="*/ 383876 h 918714"/>
              <a:gd name="connsiteX3" fmla="*/ 2316192 w 2316192"/>
              <a:gd name="connsiteY3" fmla="*/ 0 h 91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192" h="918714">
                <a:moveTo>
                  <a:pt x="0" y="918714"/>
                </a:moveTo>
                <a:lnTo>
                  <a:pt x="362309" y="508959"/>
                </a:lnTo>
                <a:lnTo>
                  <a:pt x="1203384" y="383876"/>
                </a:lnTo>
                <a:lnTo>
                  <a:pt x="2316192" y="0"/>
                </a:lnTo>
              </a:path>
            </a:pathLst>
          </a:custGeom>
          <a:noFill/>
          <a:ln w="38100">
            <a:solidFill>
              <a:srgbClr val="F2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7" name="Connettore 1 76"/>
          <p:cNvCxnSpPr/>
          <p:nvPr/>
        </p:nvCxnSpPr>
        <p:spPr>
          <a:xfrm flipH="1">
            <a:off x="1319213" y="343899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Connettore 1 77"/>
          <p:cNvCxnSpPr/>
          <p:nvPr/>
        </p:nvCxnSpPr>
        <p:spPr>
          <a:xfrm flipH="1">
            <a:off x="1319213" y="312779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1319213" y="405573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Connettore 1 79"/>
          <p:cNvCxnSpPr/>
          <p:nvPr/>
        </p:nvCxnSpPr>
        <p:spPr>
          <a:xfrm flipH="1">
            <a:off x="1319213" y="374453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Connettore 1 81"/>
          <p:cNvCxnSpPr/>
          <p:nvPr/>
        </p:nvCxnSpPr>
        <p:spPr>
          <a:xfrm flipH="1">
            <a:off x="1319213" y="4358899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3" name="Connettore 1 82"/>
          <p:cNvCxnSpPr/>
          <p:nvPr/>
        </p:nvCxnSpPr>
        <p:spPr>
          <a:xfrm flipH="1">
            <a:off x="1319213" y="5277318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Connettore 1 83"/>
          <p:cNvCxnSpPr/>
          <p:nvPr/>
        </p:nvCxnSpPr>
        <p:spPr>
          <a:xfrm flipH="1">
            <a:off x="1319213" y="4966118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Connettore 1 84"/>
          <p:cNvCxnSpPr/>
          <p:nvPr/>
        </p:nvCxnSpPr>
        <p:spPr>
          <a:xfrm flipH="1">
            <a:off x="5272088" y="343899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6" name="Connettore 1 85"/>
          <p:cNvCxnSpPr/>
          <p:nvPr/>
        </p:nvCxnSpPr>
        <p:spPr>
          <a:xfrm flipH="1">
            <a:off x="5272088" y="312779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Connettore 1 86"/>
          <p:cNvCxnSpPr/>
          <p:nvPr/>
        </p:nvCxnSpPr>
        <p:spPr>
          <a:xfrm flipH="1">
            <a:off x="5272088" y="405573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Connettore 1 87"/>
          <p:cNvCxnSpPr/>
          <p:nvPr/>
        </p:nvCxnSpPr>
        <p:spPr>
          <a:xfrm flipH="1">
            <a:off x="5272088" y="374453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272088" y="4672481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5272088" y="4361281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Connettore 1 90"/>
          <p:cNvCxnSpPr/>
          <p:nvPr/>
        </p:nvCxnSpPr>
        <p:spPr>
          <a:xfrm flipH="1">
            <a:off x="5272088" y="527970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2" name="Connettore 1 91"/>
          <p:cNvCxnSpPr/>
          <p:nvPr/>
        </p:nvCxnSpPr>
        <p:spPr>
          <a:xfrm flipH="1">
            <a:off x="5272088" y="496850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5" name="CasellaDiTesto 74"/>
          <p:cNvSpPr txBox="1"/>
          <p:nvPr/>
        </p:nvSpPr>
        <p:spPr>
          <a:xfrm>
            <a:off x="6503419" y="5806746"/>
            <a:ext cx="1550104" cy="2492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Výživa na bázi intaktní </a:t>
            </a:r>
          </a:p>
          <a:p>
            <a:pPr>
              <a:lnSpc>
                <a:spcPct val="90000"/>
              </a:lnSpc>
            </a:pPr>
            <a:r>
              <a:rPr lang="cs-CZ" sz="9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 kravského mléka</a:t>
            </a:r>
            <a:endParaRPr lang="en-GB" sz="9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061996" y="497123"/>
            <a:ext cx="6696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ompozice bílkoviny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mléko je naprosto odlišné od kravského mléka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23" y="110353"/>
            <a:ext cx="1524213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60" y="1610436"/>
            <a:ext cx="3722956" cy="9107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" y="2450"/>
            <a:ext cx="8858250" cy="6879299"/>
          </a:xfrm>
        </p:spPr>
        <p:txBody>
          <a:bodyPr/>
          <a:lstStyle/>
          <a:p>
            <a:r>
              <a:rPr lang="cs-CZ" sz="2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Unikátní bílkovina Nestlé</a:t>
            </a:r>
            <a:r>
              <a:rPr lang="cs-CZ" sz="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cs-CZ" sz="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OPTIPRO</a:t>
            </a:r>
            <a:r>
              <a:rPr lang="cs-CZ" sz="3600" baseline="30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400" b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OPTIPRO</a:t>
            </a:r>
            <a:r>
              <a:rPr lang="cs-CZ" sz="3600" baseline="30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</a:t>
            </a:r>
            <a:b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6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nejblíže</a:t>
            </a:r>
            <a:b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3K výhodám bílkoviny</a:t>
            </a:r>
            <a:b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en-US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113" y="2459900"/>
            <a:ext cx="2758411" cy="26190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9715" y="2143126"/>
            <a:ext cx="2115705" cy="3131066"/>
            <a:chOff x="573635" y="683568"/>
            <a:chExt cx="4799581" cy="75773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3635" y="1259630"/>
              <a:ext cx="1594782" cy="84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bílkoviny</a:t>
              </a:r>
              <a:endParaRPr lang="cs-CZ" sz="5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56" y="2370400"/>
            <a:ext cx="2085364" cy="3011561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70" cy="3593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593206"/>
            <a:ext cx="9144000" cy="326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2913888"/>
            <a:ext cx="5596128" cy="319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52160" y="6096000"/>
            <a:ext cx="3274310" cy="762000"/>
          </a:xfrm>
        </p:spPr>
        <p:txBody>
          <a:bodyPr/>
          <a:lstStyle/>
          <a:p>
            <a:r>
              <a:rPr lang="cs-CZ" sz="1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Renata Kalinová</a:t>
            </a:r>
            <a:br>
              <a:rPr lang="cs-CZ" sz="1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 Česko</a:t>
            </a:r>
            <a:endParaRPr lang="cs-CZ" sz="18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92480" y="780289"/>
            <a:ext cx="7327392" cy="1950719"/>
          </a:xfrm>
        </p:spPr>
        <p:txBody>
          <a:bodyPr>
            <a:normAutofit/>
          </a:bodyPr>
          <a:lstStyle/>
          <a:p>
            <a:pPr algn="ctr"/>
            <a:r>
              <a:rPr lang="cs-CZ" sz="4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sz="4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ejnovější </a:t>
            </a:r>
            <a:r>
              <a:rPr lang="cs-CZ" sz="48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trendy </a:t>
            </a:r>
            <a:endParaRPr lang="cs-CZ" sz="4800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48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48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kojenecké výživě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8824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60" y="1610436"/>
            <a:ext cx="3722956" cy="9107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7525" y="1610436"/>
            <a:ext cx="2564066" cy="3863781"/>
            <a:chOff x="573635" y="683568"/>
            <a:chExt cx="4799581" cy="75773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3635" y="1259630"/>
              <a:ext cx="1594782" cy="84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bílkoviny</a:t>
              </a:r>
              <a:endParaRPr lang="cs-CZ" sz="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314325"/>
            <a:ext cx="914399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</a:t>
            </a:r>
          </a:p>
          <a:p>
            <a:pPr algn="ctr"/>
            <a:endParaRPr lang="cs-CZ" sz="7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7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bílkovinou</a:t>
            </a:r>
            <a:r>
              <a:rPr lang="cs-CZ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54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OPTIPRO</a:t>
            </a:r>
            <a:r>
              <a:rPr lang="cs-CZ" sz="5400" b="1" baseline="3000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cs-CZ" sz="54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90" y="4589443"/>
            <a:ext cx="1995881" cy="68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TextBox 65"/>
          <p:cNvSpPr txBox="1"/>
          <p:nvPr/>
        </p:nvSpPr>
        <p:spPr>
          <a:xfrm>
            <a:off x="1713487" y="506648"/>
            <a:ext cx="5703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s OPTIPRO</a:t>
            </a:r>
            <a:r>
              <a:rPr lang="cs-CZ" sz="2000" b="1" baseline="30000" dirty="0" smtClean="0">
                <a:solidFill>
                  <a:srgbClr val="00B0F0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valitě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1998"/>
            <a:ext cx="8496300" cy="4071487"/>
          </a:xfrm>
        </p:spPr>
        <p:txBody>
          <a:bodyPr/>
          <a:lstStyle/>
          <a:p>
            <a:pPr lvl="1"/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Kvalita bílkoviny v Nestlé</a:t>
            </a:r>
            <a:r>
              <a:rPr lang="cs-CZ" sz="18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</a:t>
            </a:r>
            <a:r>
              <a:rPr lang="en-US" sz="1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množství esenciálních aminokyselin</a:t>
            </a:r>
            <a:r>
              <a:rPr lang="en-US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je 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bílkovinám mateřského mléka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1-3</a:t>
            </a:r>
            <a:endParaRPr lang="en-US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57200" y="6468179"/>
            <a:ext cx="3981450" cy="32874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European Patent: EP 0 880 902 A1.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2. </a:t>
            </a:r>
            <a:r>
              <a:rPr lang="en-GB" sz="800" dirty="0" err="1">
                <a:latin typeface="Arial"/>
                <a:cs typeface="Arial"/>
              </a:rPr>
              <a:t>Aminograms</a:t>
            </a:r>
            <a:r>
              <a:rPr lang="en-GB" sz="800" dirty="0">
                <a:latin typeface="Arial"/>
                <a:cs typeface="Arial"/>
              </a:rPr>
              <a:t>- Nestlé data on file, </a:t>
            </a:r>
            <a:r>
              <a:rPr lang="en-GB" sz="800" dirty="0" err="1">
                <a:latin typeface="Arial"/>
                <a:cs typeface="Arial"/>
              </a:rPr>
              <a:t>Nunspeet</a:t>
            </a:r>
            <a:r>
              <a:rPr lang="en-GB" sz="800" dirty="0">
                <a:latin typeface="Arial"/>
                <a:cs typeface="Arial"/>
              </a:rPr>
              <a:t> 2012.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3. Zhang Z </a:t>
            </a:r>
            <a:r>
              <a:rPr lang="en-GB" sz="800" i="1" dirty="0">
                <a:latin typeface="Arial"/>
                <a:cs typeface="Arial"/>
              </a:rPr>
              <a:t>et al</a:t>
            </a:r>
            <a:r>
              <a:rPr lang="en-GB" sz="800" dirty="0" smtClean="0">
                <a:latin typeface="Arial"/>
                <a:cs typeface="Arial"/>
              </a:rPr>
              <a:t>. Nutrients </a:t>
            </a:r>
            <a:r>
              <a:rPr lang="en-GB" sz="800" dirty="0">
                <a:latin typeface="Arial"/>
                <a:cs typeface="Arial"/>
              </a:rPr>
              <a:t>2013;5(12):4800-21. </a:t>
            </a:r>
          </a:p>
        </p:txBody>
      </p:sp>
      <p:sp>
        <p:nvSpPr>
          <p:cNvPr id="18" name="Rectángulo redondeado 12"/>
          <p:cNvSpPr/>
          <p:nvPr/>
        </p:nvSpPr>
        <p:spPr>
          <a:xfrm>
            <a:off x="483797" y="2362613"/>
            <a:ext cx="8239122" cy="4013665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Srovnání</a:t>
            </a: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esen</a:t>
            </a:r>
            <a:r>
              <a:rPr lang="cs-CZ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ciálních</a:t>
            </a: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amino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kyselin</a:t>
            </a: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(mg/100 kcal)</a:t>
            </a:r>
            <a:r>
              <a:rPr lang="en-US" sz="1400" b="1" baseline="300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1-3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6598809" y="5758813"/>
            <a:ext cx="1864875" cy="349847"/>
            <a:chOff x="4962414" y="2965049"/>
            <a:chExt cx="1252919" cy="349847"/>
          </a:xfrm>
        </p:grpSpPr>
        <p:sp>
          <p:nvSpPr>
            <p:cNvPr id="22" name="Ovale 21"/>
            <p:cNvSpPr/>
            <p:nvPr/>
          </p:nvSpPr>
          <p:spPr>
            <a:xfrm>
              <a:off x="4962414" y="2979664"/>
              <a:ext cx="109268" cy="109268"/>
            </a:xfrm>
            <a:prstGeom prst="ellipse">
              <a:avLst/>
            </a:prstGeom>
            <a:solidFill>
              <a:srgbClr val="F8C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124985" y="2965049"/>
              <a:ext cx="1090348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cs-CZ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Mateřské mléko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Ovale 23"/>
            <p:cNvSpPr/>
            <p:nvPr/>
          </p:nvSpPr>
          <p:spPr>
            <a:xfrm>
              <a:off x="4962414" y="3191012"/>
              <a:ext cx="109268" cy="109268"/>
            </a:xfrm>
            <a:prstGeom prst="ellipse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124985" y="3176397"/>
              <a:ext cx="1090348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cs-CZ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BEBA Pro 1 s</a:t>
              </a:r>
              <a:r>
                <a:rPr lang="en-GB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OPTIPRO</a:t>
              </a:r>
              <a:r>
                <a:rPr lang="en-GB" sz="1000" baseline="30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®</a:t>
              </a:r>
              <a:r>
                <a:rPr lang="en-GB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2887516" y="2966887"/>
            <a:ext cx="4107282" cy="2990557"/>
            <a:chOff x="2967539" y="2785912"/>
            <a:chExt cx="4107282" cy="2990557"/>
          </a:xfrm>
        </p:grpSpPr>
        <p:sp>
          <p:nvSpPr>
            <p:cNvPr id="27" name="Figura a mano libera 26"/>
            <p:cNvSpPr/>
            <p:nvPr/>
          </p:nvSpPr>
          <p:spPr>
            <a:xfrm>
              <a:off x="3571336" y="3079630"/>
              <a:ext cx="2587924" cy="2536166"/>
            </a:xfrm>
            <a:custGeom>
              <a:avLst/>
              <a:gdLst>
                <a:gd name="connsiteX0" fmla="*/ 1289649 w 2587924"/>
                <a:gd name="connsiteY0" fmla="*/ 0 h 2536166"/>
                <a:gd name="connsiteX1" fmla="*/ 2143664 w 2587924"/>
                <a:gd name="connsiteY1" fmla="*/ 306238 h 2536166"/>
                <a:gd name="connsiteX2" fmla="*/ 2587924 w 2587924"/>
                <a:gd name="connsiteY2" fmla="*/ 1082615 h 2536166"/>
                <a:gd name="connsiteX3" fmla="*/ 2428336 w 2587924"/>
                <a:gd name="connsiteY3" fmla="*/ 1962510 h 2536166"/>
                <a:gd name="connsiteX4" fmla="*/ 1738222 w 2587924"/>
                <a:gd name="connsiteY4" fmla="*/ 2536166 h 2536166"/>
                <a:gd name="connsiteX5" fmla="*/ 841075 w 2587924"/>
                <a:gd name="connsiteY5" fmla="*/ 2536166 h 2536166"/>
                <a:gd name="connsiteX6" fmla="*/ 155275 w 2587924"/>
                <a:gd name="connsiteY6" fmla="*/ 1958196 h 2536166"/>
                <a:gd name="connsiteX7" fmla="*/ 0 w 2587924"/>
                <a:gd name="connsiteY7" fmla="*/ 1073989 h 2536166"/>
                <a:gd name="connsiteX8" fmla="*/ 457200 w 2587924"/>
                <a:gd name="connsiteY8" fmla="*/ 297612 h 2536166"/>
                <a:gd name="connsiteX9" fmla="*/ 1289649 w 2587924"/>
                <a:gd name="connsiteY9" fmla="*/ 0 h 25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7924" h="2536166">
                  <a:moveTo>
                    <a:pt x="1289649" y="0"/>
                  </a:moveTo>
                  <a:lnTo>
                    <a:pt x="2143664" y="306238"/>
                  </a:lnTo>
                  <a:lnTo>
                    <a:pt x="2587924" y="1082615"/>
                  </a:lnTo>
                  <a:lnTo>
                    <a:pt x="2428336" y="1962510"/>
                  </a:lnTo>
                  <a:lnTo>
                    <a:pt x="1738222" y="2536166"/>
                  </a:lnTo>
                  <a:lnTo>
                    <a:pt x="841075" y="2536166"/>
                  </a:lnTo>
                  <a:lnTo>
                    <a:pt x="155275" y="1958196"/>
                  </a:lnTo>
                  <a:lnTo>
                    <a:pt x="0" y="1073989"/>
                  </a:lnTo>
                  <a:lnTo>
                    <a:pt x="457200" y="297612"/>
                  </a:lnTo>
                  <a:lnTo>
                    <a:pt x="1289649" y="0"/>
                  </a:lnTo>
                  <a:close/>
                </a:path>
              </a:pathLst>
            </a:cu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igura a mano libera 27"/>
            <p:cNvSpPr/>
            <p:nvPr/>
          </p:nvSpPr>
          <p:spPr>
            <a:xfrm>
              <a:off x="3789871" y="3293794"/>
              <a:ext cx="2150854" cy="2107838"/>
            </a:xfrm>
            <a:custGeom>
              <a:avLst/>
              <a:gdLst>
                <a:gd name="connsiteX0" fmla="*/ 1289649 w 2587924"/>
                <a:gd name="connsiteY0" fmla="*/ 0 h 2536166"/>
                <a:gd name="connsiteX1" fmla="*/ 2143664 w 2587924"/>
                <a:gd name="connsiteY1" fmla="*/ 306238 h 2536166"/>
                <a:gd name="connsiteX2" fmla="*/ 2587924 w 2587924"/>
                <a:gd name="connsiteY2" fmla="*/ 1082615 h 2536166"/>
                <a:gd name="connsiteX3" fmla="*/ 2428336 w 2587924"/>
                <a:gd name="connsiteY3" fmla="*/ 1962510 h 2536166"/>
                <a:gd name="connsiteX4" fmla="*/ 1738222 w 2587924"/>
                <a:gd name="connsiteY4" fmla="*/ 2536166 h 2536166"/>
                <a:gd name="connsiteX5" fmla="*/ 841075 w 2587924"/>
                <a:gd name="connsiteY5" fmla="*/ 2536166 h 2536166"/>
                <a:gd name="connsiteX6" fmla="*/ 155275 w 2587924"/>
                <a:gd name="connsiteY6" fmla="*/ 1958196 h 2536166"/>
                <a:gd name="connsiteX7" fmla="*/ 0 w 2587924"/>
                <a:gd name="connsiteY7" fmla="*/ 1073989 h 2536166"/>
                <a:gd name="connsiteX8" fmla="*/ 457200 w 2587924"/>
                <a:gd name="connsiteY8" fmla="*/ 297612 h 2536166"/>
                <a:gd name="connsiteX9" fmla="*/ 1289649 w 2587924"/>
                <a:gd name="connsiteY9" fmla="*/ 0 h 25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7924" h="2536166">
                  <a:moveTo>
                    <a:pt x="1289649" y="0"/>
                  </a:moveTo>
                  <a:lnTo>
                    <a:pt x="2143664" y="306238"/>
                  </a:lnTo>
                  <a:lnTo>
                    <a:pt x="2587924" y="1082615"/>
                  </a:lnTo>
                  <a:lnTo>
                    <a:pt x="2428336" y="1962510"/>
                  </a:lnTo>
                  <a:lnTo>
                    <a:pt x="1738222" y="2536166"/>
                  </a:lnTo>
                  <a:lnTo>
                    <a:pt x="841075" y="2536166"/>
                  </a:lnTo>
                  <a:lnTo>
                    <a:pt x="155275" y="1958196"/>
                  </a:lnTo>
                  <a:lnTo>
                    <a:pt x="0" y="1073989"/>
                  </a:lnTo>
                  <a:lnTo>
                    <a:pt x="457200" y="297612"/>
                  </a:lnTo>
                  <a:lnTo>
                    <a:pt x="1289649" y="0"/>
                  </a:lnTo>
                  <a:close/>
                </a:path>
              </a:pathLst>
            </a:cu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igura a mano libera 28"/>
            <p:cNvSpPr/>
            <p:nvPr/>
          </p:nvSpPr>
          <p:spPr>
            <a:xfrm>
              <a:off x="4014158" y="3513595"/>
              <a:ext cx="1702280" cy="1668236"/>
            </a:xfrm>
            <a:custGeom>
              <a:avLst/>
              <a:gdLst>
                <a:gd name="connsiteX0" fmla="*/ 1289649 w 2587924"/>
                <a:gd name="connsiteY0" fmla="*/ 0 h 2536166"/>
                <a:gd name="connsiteX1" fmla="*/ 2143664 w 2587924"/>
                <a:gd name="connsiteY1" fmla="*/ 306238 h 2536166"/>
                <a:gd name="connsiteX2" fmla="*/ 2587924 w 2587924"/>
                <a:gd name="connsiteY2" fmla="*/ 1082615 h 2536166"/>
                <a:gd name="connsiteX3" fmla="*/ 2428336 w 2587924"/>
                <a:gd name="connsiteY3" fmla="*/ 1962510 h 2536166"/>
                <a:gd name="connsiteX4" fmla="*/ 1738222 w 2587924"/>
                <a:gd name="connsiteY4" fmla="*/ 2536166 h 2536166"/>
                <a:gd name="connsiteX5" fmla="*/ 841075 w 2587924"/>
                <a:gd name="connsiteY5" fmla="*/ 2536166 h 2536166"/>
                <a:gd name="connsiteX6" fmla="*/ 155275 w 2587924"/>
                <a:gd name="connsiteY6" fmla="*/ 1958196 h 2536166"/>
                <a:gd name="connsiteX7" fmla="*/ 0 w 2587924"/>
                <a:gd name="connsiteY7" fmla="*/ 1073989 h 2536166"/>
                <a:gd name="connsiteX8" fmla="*/ 457200 w 2587924"/>
                <a:gd name="connsiteY8" fmla="*/ 297612 h 2536166"/>
                <a:gd name="connsiteX9" fmla="*/ 1289649 w 2587924"/>
                <a:gd name="connsiteY9" fmla="*/ 0 h 25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7924" h="2536166">
                  <a:moveTo>
                    <a:pt x="1289649" y="0"/>
                  </a:moveTo>
                  <a:lnTo>
                    <a:pt x="2143664" y="306238"/>
                  </a:lnTo>
                  <a:lnTo>
                    <a:pt x="2587924" y="1082615"/>
                  </a:lnTo>
                  <a:lnTo>
                    <a:pt x="2428336" y="1962510"/>
                  </a:lnTo>
                  <a:lnTo>
                    <a:pt x="1738222" y="2536166"/>
                  </a:lnTo>
                  <a:lnTo>
                    <a:pt x="841075" y="2536166"/>
                  </a:lnTo>
                  <a:lnTo>
                    <a:pt x="155275" y="1958196"/>
                  </a:lnTo>
                  <a:lnTo>
                    <a:pt x="0" y="1073989"/>
                  </a:lnTo>
                  <a:lnTo>
                    <a:pt x="457200" y="297612"/>
                  </a:lnTo>
                  <a:lnTo>
                    <a:pt x="1289649" y="0"/>
                  </a:lnTo>
                  <a:close/>
                </a:path>
              </a:pathLst>
            </a:cu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igura a mano libera 29"/>
            <p:cNvSpPr/>
            <p:nvPr/>
          </p:nvSpPr>
          <p:spPr>
            <a:xfrm>
              <a:off x="4243258" y="3738113"/>
              <a:ext cx="1244080" cy="1219200"/>
            </a:xfrm>
            <a:custGeom>
              <a:avLst/>
              <a:gdLst>
                <a:gd name="connsiteX0" fmla="*/ 1289649 w 2587924"/>
                <a:gd name="connsiteY0" fmla="*/ 0 h 2536166"/>
                <a:gd name="connsiteX1" fmla="*/ 2143664 w 2587924"/>
                <a:gd name="connsiteY1" fmla="*/ 306238 h 2536166"/>
                <a:gd name="connsiteX2" fmla="*/ 2587924 w 2587924"/>
                <a:gd name="connsiteY2" fmla="*/ 1082615 h 2536166"/>
                <a:gd name="connsiteX3" fmla="*/ 2428336 w 2587924"/>
                <a:gd name="connsiteY3" fmla="*/ 1962510 h 2536166"/>
                <a:gd name="connsiteX4" fmla="*/ 1738222 w 2587924"/>
                <a:gd name="connsiteY4" fmla="*/ 2536166 h 2536166"/>
                <a:gd name="connsiteX5" fmla="*/ 841075 w 2587924"/>
                <a:gd name="connsiteY5" fmla="*/ 2536166 h 2536166"/>
                <a:gd name="connsiteX6" fmla="*/ 155275 w 2587924"/>
                <a:gd name="connsiteY6" fmla="*/ 1958196 h 2536166"/>
                <a:gd name="connsiteX7" fmla="*/ 0 w 2587924"/>
                <a:gd name="connsiteY7" fmla="*/ 1073989 h 2536166"/>
                <a:gd name="connsiteX8" fmla="*/ 457200 w 2587924"/>
                <a:gd name="connsiteY8" fmla="*/ 297612 h 2536166"/>
                <a:gd name="connsiteX9" fmla="*/ 1289649 w 2587924"/>
                <a:gd name="connsiteY9" fmla="*/ 0 h 25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7924" h="2536166">
                  <a:moveTo>
                    <a:pt x="1289649" y="0"/>
                  </a:moveTo>
                  <a:lnTo>
                    <a:pt x="2143664" y="306238"/>
                  </a:lnTo>
                  <a:lnTo>
                    <a:pt x="2587924" y="1082615"/>
                  </a:lnTo>
                  <a:lnTo>
                    <a:pt x="2428336" y="1962510"/>
                  </a:lnTo>
                  <a:lnTo>
                    <a:pt x="1738222" y="2536166"/>
                  </a:lnTo>
                  <a:lnTo>
                    <a:pt x="841075" y="2536166"/>
                  </a:lnTo>
                  <a:lnTo>
                    <a:pt x="155275" y="1958196"/>
                  </a:lnTo>
                  <a:lnTo>
                    <a:pt x="0" y="1073989"/>
                  </a:lnTo>
                  <a:lnTo>
                    <a:pt x="457200" y="297612"/>
                  </a:lnTo>
                  <a:lnTo>
                    <a:pt x="1289649" y="0"/>
                  </a:lnTo>
                  <a:close/>
                </a:path>
              </a:pathLst>
            </a:cu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igura a mano libera 30"/>
            <p:cNvSpPr/>
            <p:nvPr/>
          </p:nvSpPr>
          <p:spPr>
            <a:xfrm>
              <a:off x="4460385" y="3950898"/>
              <a:ext cx="809826" cy="793630"/>
            </a:xfrm>
            <a:custGeom>
              <a:avLst/>
              <a:gdLst>
                <a:gd name="connsiteX0" fmla="*/ 1289649 w 2587924"/>
                <a:gd name="connsiteY0" fmla="*/ 0 h 2536166"/>
                <a:gd name="connsiteX1" fmla="*/ 2143664 w 2587924"/>
                <a:gd name="connsiteY1" fmla="*/ 306238 h 2536166"/>
                <a:gd name="connsiteX2" fmla="*/ 2587924 w 2587924"/>
                <a:gd name="connsiteY2" fmla="*/ 1082615 h 2536166"/>
                <a:gd name="connsiteX3" fmla="*/ 2428336 w 2587924"/>
                <a:gd name="connsiteY3" fmla="*/ 1962510 h 2536166"/>
                <a:gd name="connsiteX4" fmla="*/ 1738222 w 2587924"/>
                <a:gd name="connsiteY4" fmla="*/ 2536166 h 2536166"/>
                <a:gd name="connsiteX5" fmla="*/ 841075 w 2587924"/>
                <a:gd name="connsiteY5" fmla="*/ 2536166 h 2536166"/>
                <a:gd name="connsiteX6" fmla="*/ 155275 w 2587924"/>
                <a:gd name="connsiteY6" fmla="*/ 1958196 h 2536166"/>
                <a:gd name="connsiteX7" fmla="*/ 0 w 2587924"/>
                <a:gd name="connsiteY7" fmla="*/ 1073989 h 2536166"/>
                <a:gd name="connsiteX8" fmla="*/ 457200 w 2587924"/>
                <a:gd name="connsiteY8" fmla="*/ 297612 h 2536166"/>
                <a:gd name="connsiteX9" fmla="*/ 1289649 w 2587924"/>
                <a:gd name="connsiteY9" fmla="*/ 0 h 25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7924" h="2536166">
                  <a:moveTo>
                    <a:pt x="1289649" y="0"/>
                  </a:moveTo>
                  <a:lnTo>
                    <a:pt x="2143664" y="306238"/>
                  </a:lnTo>
                  <a:lnTo>
                    <a:pt x="2587924" y="1082615"/>
                  </a:lnTo>
                  <a:lnTo>
                    <a:pt x="2428336" y="1962510"/>
                  </a:lnTo>
                  <a:lnTo>
                    <a:pt x="1738222" y="2536166"/>
                  </a:lnTo>
                  <a:lnTo>
                    <a:pt x="841075" y="2536166"/>
                  </a:lnTo>
                  <a:lnTo>
                    <a:pt x="155275" y="1958196"/>
                  </a:lnTo>
                  <a:lnTo>
                    <a:pt x="0" y="1073989"/>
                  </a:lnTo>
                  <a:lnTo>
                    <a:pt x="457200" y="297612"/>
                  </a:lnTo>
                  <a:lnTo>
                    <a:pt x="1289649" y="0"/>
                  </a:lnTo>
                  <a:close/>
                </a:path>
              </a:pathLst>
            </a:cu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igura a mano libera 31"/>
            <p:cNvSpPr/>
            <p:nvPr/>
          </p:nvSpPr>
          <p:spPr>
            <a:xfrm>
              <a:off x="4683381" y="4169434"/>
              <a:ext cx="363834" cy="356558"/>
            </a:xfrm>
            <a:custGeom>
              <a:avLst/>
              <a:gdLst>
                <a:gd name="connsiteX0" fmla="*/ 1289649 w 2587924"/>
                <a:gd name="connsiteY0" fmla="*/ 0 h 2536166"/>
                <a:gd name="connsiteX1" fmla="*/ 2143664 w 2587924"/>
                <a:gd name="connsiteY1" fmla="*/ 306238 h 2536166"/>
                <a:gd name="connsiteX2" fmla="*/ 2587924 w 2587924"/>
                <a:gd name="connsiteY2" fmla="*/ 1082615 h 2536166"/>
                <a:gd name="connsiteX3" fmla="*/ 2428336 w 2587924"/>
                <a:gd name="connsiteY3" fmla="*/ 1962510 h 2536166"/>
                <a:gd name="connsiteX4" fmla="*/ 1738222 w 2587924"/>
                <a:gd name="connsiteY4" fmla="*/ 2536166 h 2536166"/>
                <a:gd name="connsiteX5" fmla="*/ 841075 w 2587924"/>
                <a:gd name="connsiteY5" fmla="*/ 2536166 h 2536166"/>
                <a:gd name="connsiteX6" fmla="*/ 155275 w 2587924"/>
                <a:gd name="connsiteY6" fmla="*/ 1958196 h 2536166"/>
                <a:gd name="connsiteX7" fmla="*/ 0 w 2587924"/>
                <a:gd name="connsiteY7" fmla="*/ 1073989 h 2536166"/>
                <a:gd name="connsiteX8" fmla="*/ 457200 w 2587924"/>
                <a:gd name="connsiteY8" fmla="*/ 297612 h 2536166"/>
                <a:gd name="connsiteX9" fmla="*/ 1289649 w 2587924"/>
                <a:gd name="connsiteY9" fmla="*/ 0 h 25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7924" h="2536166">
                  <a:moveTo>
                    <a:pt x="1289649" y="0"/>
                  </a:moveTo>
                  <a:lnTo>
                    <a:pt x="2143664" y="306238"/>
                  </a:lnTo>
                  <a:lnTo>
                    <a:pt x="2587924" y="1082615"/>
                  </a:lnTo>
                  <a:lnTo>
                    <a:pt x="2428336" y="1962510"/>
                  </a:lnTo>
                  <a:lnTo>
                    <a:pt x="1738222" y="2536166"/>
                  </a:lnTo>
                  <a:lnTo>
                    <a:pt x="841075" y="2536166"/>
                  </a:lnTo>
                  <a:lnTo>
                    <a:pt x="155275" y="1958196"/>
                  </a:lnTo>
                  <a:lnTo>
                    <a:pt x="0" y="1073989"/>
                  </a:lnTo>
                  <a:lnTo>
                    <a:pt x="457200" y="297612"/>
                  </a:lnTo>
                  <a:lnTo>
                    <a:pt x="1289649" y="0"/>
                  </a:lnTo>
                  <a:close/>
                </a:path>
              </a:pathLst>
            </a:cu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3" name="Connettore 1 32"/>
            <p:cNvCxnSpPr>
              <a:stCxn id="27" idx="0"/>
            </p:cNvCxnSpPr>
            <p:nvPr/>
          </p:nvCxnSpPr>
          <p:spPr>
            <a:xfrm>
              <a:off x="4860985" y="3079630"/>
              <a:ext cx="4313" cy="1262332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Connettore 1 33"/>
            <p:cNvCxnSpPr>
              <a:stCxn id="27" idx="8"/>
            </p:cNvCxnSpPr>
            <p:nvPr/>
          </p:nvCxnSpPr>
          <p:spPr>
            <a:xfrm>
              <a:off x="4028536" y="3377242"/>
              <a:ext cx="836762" cy="970471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Connettore 1 34"/>
            <p:cNvCxnSpPr>
              <a:stCxn id="27" idx="7"/>
            </p:cNvCxnSpPr>
            <p:nvPr/>
          </p:nvCxnSpPr>
          <p:spPr>
            <a:xfrm>
              <a:off x="3571336" y="4153619"/>
              <a:ext cx="1293962" cy="194094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Connettore 1 35"/>
            <p:cNvCxnSpPr>
              <a:stCxn id="27" idx="6"/>
            </p:cNvCxnSpPr>
            <p:nvPr/>
          </p:nvCxnSpPr>
          <p:spPr>
            <a:xfrm flipV="1">
              <a:off x="3726611" y="4347713"/>
              <a:ext cx="1138687" cy="690113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Connettore 1 36"/>
            <p:cNvCxnSpPr>
              <a:stCxn id="27" idx="5"/>
            </p:cNvCxnSpPr>
            <p:nvPr/>
          </p:nvCxnSpPr>
          <p:spPr>
            <a:xfrm flipV="1">
              <a:off x="4412411" y="4347713"/>
              <a:ext cx="452887" cy="1268083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Connettore 1 37"/>
            <p:cNvCxnSpPr>
              <a:stCxn id="27" idx="4"/>
            </p:cNvCxnSpPr>
            <p:nvPr/>
          </p:nvCxnSpPr>
          <p:spPr>
            <a:xfrm flipH="1" flipV="1">
              <a:off x="4865298" y="4347713"/>
              <a:ext cx="444260" cy="1268083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Connettore 1 38"/>
            <p:cNvCxnSpPr>
              <a:stCxn id="27" idx="3"/>
            </p:cNvCxnSpPr>
            <p:nvPr/>
          </p:nvCxnSpPr>
          <p:spPr>
            <a:xfrm flipH="1" flipV="1">
              <a:off x="4865298" y="4347713"/>
              <a:ext cx="1134374" cy="694427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Connettore 1 39"/>
            <p:cNvCxnSpPr>
              <a:stCxn id="27" idx="2"/>
            </p:cNvCxnSpPr>
            <p:nvPr/>
          </p:nvCxnSpPr>
          <p:spPr>
            <a:xfrm flipH="1">
              <a:off x="4865298" y="4162245"/>
              <a:ext cx="1293962" cy="185468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Connettore 1 40"/>
            <p:cNvCxnSpPr>
              <a:stCxn id="27" idx="1"/>
            </p:cNvCxnSpPr>
            <p:nvPr/>
          </p:nvCxnSpPr>
          <p:spPr>
            <a:xfrm flipH="1">
              <a:off x="4853796" y="3385868"/>
              <a:ext cx="861204" cy="967596"/>
            </a:xfrm>
            <a:prstGeom prst="line">
              <a:avLst/>
            </a:prstGeom>
            <a:noFill/>
            <a:ln w="12700">
              <a:solidFill>
                <a:srgbClr val="E2B8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2" name="Figura a mano libera 41"/>
            <p:cNvSpPr/>
            <p:nvPr/>
          </p:nvSpPr>
          <p:spPr>
            <a:xfrm>
              <a:off x="4405223" y="3973902"/>
              <a:ext cx="902898" cy="1127185"/>
            </a:xfrm>
            <a:custGeom>
              <a:avLst/>
              <a:gdLst>
                <a:gd name="connsiteX0" fmla="*/ 465826 w 902898"/>
                <a:gd name="connsiteY0" fmla="*/ 0 h 1127185"/>
                <a:gd name="connsiteX1" fmla="*/ 644105 w 902898"/>
                <a:gd name="connsiteY1" fmla="*/ 178279 h 1127185"/>
                <a:gd name="connsiteX2" fmla="*/ 902898 w 902898"/>
                <a:gd name="connsiteY2" fmla="*/ 316302 h 1127185"/>
                <a:gd name="connsiteX3" fmla="*/ 724619 w 902898"/>
                <a:gd name="connsiteY3" fmla="*/ 1127185 h 1127185"/>
                <a:gd name="connsiteX4" fmla="*/ 235788 w 902898"/>
                <a:gd name="connsiteY4" fmla="*/ 994913 h 1127185"/>
                <a:gd name="connsiteX5" fmla="*/ 0 w 902898"/>
                <a:gd name="connsiteY5" fmla="*/ 644106 h 1127185"/>
                <a:gd name="connsiteX6" fmla="*/ 379562 w 902898"/>
                <a:gd name="connsiteY6" fmla="*/ 287547 h 1127185"/>
                <a:gd name="connsiteX7" fmla="*/ 465826 w 902898"/>
                <a:gd name="connsiteY7" fmla="*/ 0 h 11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898" h="1127185">
                  <a:moveTo>
                    <a:pt x="465826" y="0"/>
                  </a:moveTo>
                  <a:lnTo>
                    <a:pt x="644105" y="178279"/>
                  </a:lnTo>
                  <a:lnTo>
                    <a:pt x="902898" y="316302"/>
                  </a:lnTo>
                  <a:lnTo>
                    <a:pt x="724619" y="1127185"/>
                  </a:lnTo>
                  <a:lnTo>
                    <a:pt x="235788" y="994913"/>
                  </a:lnTo>
                  <a:lnTo>
                    <a:pt x="0" y="644106"/>
                  </a:lnTo>
                  <a:lnTo>
                    <a:pt x="379562" y="287547"/>
                  </a:lnTo>
                  <a:lnTo>
                    <a:pt x="465826" y="0"/>
                  </a:lnTo>
                  <a:close/>
                </a:path>
              </a:pathLst>
            </a:custGeom>
            <a:noFill/>
            <a:ln w="28575">
              <a:solidFill>
                <a:srgbClr val="F8C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igura a mano libera 42"/>
            <p:cNvSpPr/>
            <p:nvPr/>
          </p:nvSpPr>
          <p:spPr>
            <a:xfrm>
              <a:off x="4261449" y="3973902"/>
              <a:ext cx="1040921" cy="1236453"/>
            </a:xfrm>
            <a:custGeom>
              <a:avLst/>
              <a:gdLst>
                <a:gd name="connsiteX0" fmla="*/ 517585 w 1040921"/>
                <a:gd name="connsiteY0" fmla="*/ 287547 h 1236453"/>
                <a:gd name="connsiteX1" fmla="*/ 592347 w 1040921"/>
                <a:gd name="connsiteY1" fmla="*/ 0 h 1236453"/>
                <a:gd name="connsiteX2" fmla="*/ 822385 w 1040921"/>
                <a:gd name="connsiteY2" fmla="*/ 115019 h 1236453"/>
                <a:gd name="connsiteX3" fmla="*/ 1040921 w 1040921"/>
                <a:gd name="connsiteY3" fmla="*/ 310551 h 1236453"/>
                <a:gd name="connsiteX4" fmla="*/ 954657 w 1040921"/>
                <a:gd name="connsiteY4" fmla="*/ 609600 h 1236453"/>
                <a:gd name="connsiteX5" fmla="*/ 891396 w 1040921"/>
                <a:gd name="connsiteY5" fmla="*/ 1236453 h 1236453"/>
                <a:gd name="connsiteX6" fmla="*/ 368060 w 1040921"/>
                <a:gd name="connsiteY6" fmla="*/ 1052423 h 1236453"/>
                <a:gd name="connsiteX7" fmla="*/ 0 w 1040921"/>
                <a:gd name="connsiteY7" fmla="*/ 736121 h 1236453"/>
                <a:gd name="connsiteX8" fmla="*/ 517585 w 1040921"/>
                <a:gd name="connsiteY8" fmla="*/ 287547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0921" h="1236453">
                  <a:moveTo>
                    <a:pt x="517585" y="287547"/>
                  </a:moveTo>
                  <a:lnTo>
                    <a:pt x="592347" y="0"/>
                  </a:lnTo>
                  <a:lnTo>
                    <a:pt x="822385" y="115019"/>
                  </a:lnTo>
                  <a:lnTo>
                    <a:pt x="1040921" y="310551"/>
                  </a:lnTo>
                  <a:lnTo>
                    <a:pt x="954657" y="609600"/>
                  </a:lnTo>
                  <a:lnTo>
                    <a:pt x="891396" y="1236453"/>
                  </a:lnTo>
                  <a:lnTo>
                    <a:pt x="368060" y="1052423"/>
                  </a:lnTo>
                  <a:lnTo>
                    <a:pt x="0" y="736121"/>
                  </a:lnTo>
                  <a:lnTo>
                    <a:pt x="517585" y="287547"/>
                  </a:lnTo>
                  <a:close/>
                </a:path>
              </a:pathLst>
            </a:custGeom>
            <a:noFill/>
            <a:ln w="28575">
              <a:solidFill>
                <a:srgbClr val="009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4762148" y="4253579"/>
              <a:ext cx="57709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4685636" y="4046545"/>
              <a:ext cx="115416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4627928" y="3834336"/>
              <a:ext cx="173124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4627928" y="3622126"/>
              <a:ext cx="173124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4627928" y="3409916"/>
              <a:ext cx="173124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4627928" y="3197706"/>
              <a:ext cx="173124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4627928" y="2985496"/>
              <a:ext cx="173124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700" dirty="0" smtClean="0">
                  <a:solidFill>
                    <a:srgbClr val="6162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300</a:t>
              </a:r>
              <a:endParaRPr lang="en-GB" sz="700" dirty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6307131" y="4064698"/>
              <a:ext cx="31739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Valin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6023203" y="4977953"/>
              <a:ext cx="655629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Isoleucine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5414660" y="5637970"/>
              <a:ext cx="41517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Leucin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5805243" y="3212175"/>
              <a:ext cx="126957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Cystin</a:t>
              </a:r>
              <a:r>
                <a:rPr lang="cs-CZ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it-IT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  <a:r>
                <a:rPr lang="cs-CZ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it-IT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Met</a:t>
              </a:r>
              <a:r>
                <a:rPr lang="cs-CZ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</a:t>
              </a: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ionin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2967790" y="5632241"/>
              <a:ext cx="139621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Tyrosin</a:t>
              </a:r>
              <a:r>
                <a:rPr lang="it-IT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+ </a:t>
              </a:r>
              <a:r>
                <a:rPr lang="cs-CZ" sz="1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</a:t>
              </a: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enylalanin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3200723" y="4999723"/>
              <a:ext cx="33182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Lysin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2967539" y="4085323"/>
              <a:ext cx="48250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it-IT" sz="10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Histidin</a:t>
              </a:r>
              <a:endParaRPr lang="en-GB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3295928" y="3219049"/>
              <a:ext cx="70211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000" b="1" dirty="0" err="1" smtClean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Trypto</a:t>
              </a:r>
              <a:r>
                <a:rPr lang="cs-CZ" sz="1000" b="1" dirty="0" smtClean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</a:t>
              </a:r>
              <a:r>
                <a:rPr lang="it-IT" sz="1000" b="1" dirty="0" smtClean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</a:t>
              </a:r>
              <a:endParaRPr lang="en-GB" sz="1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4546036" y="2785912"/>
              <a:ext cx="64280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000" b="1" dirty="0" err="1" smtClean="0">
                  <a:solidFill>
                    <a:srgbClr val="0098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Threonin</a:t>
              </a:r>
              <a:endParaRPr lang="en-GB" sz="1000" dirty="0">
                <a:solidFill>
                  <a:srgbClr val="009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47464" y="2793622"/>
            <a:ext cx="1937184" cy="3047438"/>
            <a:chOff x="573635" y="683568"/>
            <a:chExt cx="4799581" cy="757730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573635" y="1259631"/>
              <a:ext cx="1641070" cy="803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bílkoviny</a:t>
              </a:r>
              <a:endParaRPr lang="cs-CZ" sz="5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5" y="88551"/>
            <a:ext cx="1371600" cy="1409700"/>
          </a:xfrm>
          <a:prstGeom prst="rect">
            <a:avLst/>
          </a:prstGeom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6" y="5866804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5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5" y="1771048"/>
            <a:ext cx="8591550" cy="4071487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en-US" sz="18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obsahuje 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nejméně </a:t>
            </a:r>
            <a:r>
              <a:rPr lang="en-US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US" b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ulinogen</a:t>
            </a:r>
            <a:r>
              <a:rPr lang="cs-CZ" b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ních</a:t>
            </a:r>
            <a:r>
              <a:rPr lang="en-US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amino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kyselin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1-3</a:t>
            </a:r>
            <a:endParaRPr lang="en-US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457199" y="6411029"/>
            <a:ext cx="8059947" cy="32874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</a:t>
            </a:r>
            <a:r>
              <a:rPr lang="en-GB" sz="800" dirty="0" err="1">
                <a:latin typeface="Arial"/>
                <a:cs typeface="Arial"/>
              </a:rPr>
              <a:t>Aminograms</a:t>
            </a:r>
            <a:r>
              <a:rPr lang="en-GB" sz="800" dirty="0">
                <a:latin typeface="Arial"/>
                <a:cs typeface="Arial"/>
              </a:rPr>
              <a:t>- Nestlé data on file, </a:t>
            </a:r>
            <a:r>
              <a:rPr lang="en-GB" sz="800" dirty="0" err="1">
                <a:latin typeface="Arial"/>
                <a:cs typeface="Arial"/>
              </a:rPr>
              <a:t>Nunspeet</a:t>
            </a:r>
            <a:r>
              <a:rPr lang="en-GB" sz="800" dirty="0">
                <a:latin typeface="Arial"/>
                <a:cs typeface="Arial"/>
              </a:rPr>
              <a:t> 2012 &amp; 2014.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2. Zhang Z </a:t>
            </a:r>
            <a:r>
              <a:rPr lang="en-GB" sz="800" i="1" dirty="0">
                <a:latin typeface="Arial"/>
                <a:cs typeface="Arial"/>
              </a:rPr>
              <a:t>et al</a:t>
            </a:r>
            <a:r>
              <a:rPr lang="en-GB" sz="800" dirty="0" smtClean="0">
                <a:latin typeface="Arial"/>
                <a:cs typeface="Arial"/>
              </a:rPr>
              <a:t>. Nutrients </a:t>
            </a:r>
            <a:r>
              <a:rPr lang="en-GB" sz="800" dirty="0">
                <a:latin typeface="Arial"/>
                <a:cs typeface="Arial"/>
              </a:rPr>
              <a:t>2013;5(12):4800-21.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3. http://www.meadjohnson.com/pediatrics/us-en/sites/hcp-usa/files/Amino-Acids-236_1.pdf, extracted on 15 Mar 2014.</a:t>
            </a:r>
          </a:p>
        </p:txBody>
      </p:sp>
      <p:sp>
        <p:nvSpPr>
          <p:cNvPr id="24" name="Rectángulo redondeado 12"/>
          <p:cNvSpPr/>
          <p:nvPr/>
        </p:nvSpPr>
        <p:spPr>
          <a:xfrm>
            <a:off x="333375" y="2590241"/>
            <a:ext cx="5891842" cy="3678812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rozdíl</a:t>
            </a: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US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ulinogen</a:t>
            </a:r>
            <a:r>
              <a:rPr lang="cs-CZ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ních</a:t>
            </a: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amino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kyselin</a:t>
            </a: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porovnání        s mateřským mlékem</a:t>
            </a:r>
            <a:r>
              <a:rPr lang="en-US" sz="1400" b="1" baseline="300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1-3</a:t>
            </a:r>
          </a:p>
        </p:txBody>
      </p:sp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52" y="3299096"/>
            <a:ext cx="3087136" cy="272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62" y="5117911"/>
            <a:ext cx="1450468" cy="90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67337" y="3183059"/>
            <a:ext cx="1611304" cy="2577026"/>
            <a:chOff x="573635" y="683568"/>
            <a:chExt cx="4799581" cy="757730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73635" y="1259631"/>
              <a:ext cx="1686480" cy="814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65" y="88551"/>
            <a:ext cx="1371600" cy="1409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13487" y="506648"/>
            <a:ext cx="5703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s OPTIPRO</a:t>
            </a:r>
            <a:r>
              <a:rPr lang="cs-CZ" sz="2000" b="1" baseline="30000" dirty="0" smtClean="0">
                <a:solidFill>
                  <a:srgbClr val="00B0F0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valitě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Gruppo 7"/>
          <p:cNvGrpSpPr/>
          <p:nvPr/>
        </p:nvGrpSpPr>
        <p:grpSpPr>
          <a:xfrm>
            <a:off x="6418053" y="2589669"/>
            <a:ext cx="2295735" cy="3679384"/>
            <a:chOff x="6418053" y="2399169"/>
            <a:chExt cx="2295735" cy="3507920"/>
          </a:xfrm>
        </p:grpSpPr>
        <p:sp>
          <p:nvSpPr>
            <p:cNvPr id="32" name="Rectángulo redondeado 12"/>
            <p:cNvSpPr/>
            <p:nvPr/>
          </p:nvSpPr>
          <p:spPr>
            <a:xfrm>
              <a:off x="6418053" y="2399169"/>
              <a:ext cx="2295735" cy="3507920"/>
            </a:xfrm>
            <a:prstGeom prst="roundRect">
              <a:avLst>
                <a:gd name="adj" fmla="val 5152"/>
              </a:avLst>
            </a:prstGeom>
            <a:gradFill flip="none" rotWithShape="1">
              <a:gsLst>
                <a:gs pos="70000">
                  <a:schemeClr val="bg1"/>
                </a:gs>
                <a:gs pos="0">
                  <a:schemeClr val="bg1"/>
                </a:gs>
                <a:gs pos="100000">
                  <a:srgbClr val="F9E9CF"/>
                </a:gs>
              </a:gsLst>
              <a:lin ang="5400000" scaled="1"/>
              <a:tileRect/>
            </a:gradFill>
            <a:ln>
              <a:solidFill>
                <a:srgbClr val="FBD099"/>
              </a:solidFill>
            </a:ln>
            <a:effectLst>
              <a:outerShdw blurRad="114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defRPr/>
              </a:pPr>
              <a:endParaRPr lang="en-GB" sz="1400" b="1" baseline="30000" dirty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ttangolo arrotondato 94"/>
            <p:cNvSpPr/>
            <p:nvPr/>
          </p:nvSpPr>
          <p:spPr>
            <a:xfrm>
              <a:off x="6547449" y="2689225"/>
              <a:ext cx="2033843" cy="3107726"/>
            </a:xfrm>
            <a:prstGeom prst="roundRect">
              <a:avLst>
                <a:gd name="adj" fmla="val 7576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Imagen 44" descr="ESPGHAN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433" y="5325494"/>
              <a:ext cx="1471874" cy="404800"/>
            </a:xfrm>
            <a:prstGeom prst="rect">
              <a:avLst/>
            </a:prstGeom>
          </p:spPr>
        </p:pic>
        <p:sp>
          <p:nvSpPr>
            <p:cNvPr id="40" name="Rettangolo 5"/>
            <p:cNvSpPr/>
            <p:nvPr/>
          </p:nvSpPr>
          <p:spPr>
            <a:xfrm>
              <a:off x="6452558" y="2967335"/>
              <a:ext cx="2261229" cy="1882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" indent="-3175" algn="ctr">
                <a:spcBef>
                  <a:spcPts val="1000"/>
                </a:spcBef>
              </a:pPr>
              <a:r>
                <a:rPr lang="cs-CZ" sz="1400" i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Matky, které nejsou schopny kojit „by měly zvolit </a:t>
              </a:r>
              <a:r>
                <a:rPr lang="cs-CZ" sz="1400" b="1" i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kojeneckou výživu s nejnižším možným množstvím bílkoviny</a:t>
              </a:r>
              <a:r>
                <a:rPr lang="en-US" sz="1400" i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ja-JP" altLang="en-US" sz="1400" i="1" dirty="0" smtClean="0">
                  <a:solidFill>
                    <a:srgbClr val="FF0000"/>
                  </a:solidFill>
                  <a:latin typeface="Verdana" panose="020B0604030504040204" pitchFamily="34" charset="0"/>
                  <a:cs typeface="Verdana" panose="020B0604030504040204" pitchFamily="34" charset="0"/>
                </a:rPr>
                <a:t>”</a:t>
              </a:r>
              <a:endParaRPr lang="it-IT" altLang="ja-JP" sz="14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175" indent="-3175" algn="r">
                <a:spcBef>
                  <a:spcPts val="1000"/>
                </a:spcBef>
              </a:pP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Professor 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Ekhard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Ziegler, </a:t>
              </a:r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University 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Iowa Infant Nutrition Unit, at ESPGHAN </a:t>
              </a:r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2013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1" y="5800129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2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Rectángulo redondeado 12"/>
          <p:cNvSpPr/>
          <p:nvPr/>
        </p:nvSpPr>
        <p:spPr>
          <a:xfrm>
            <a:off x="457200" y="2475369"/>
            <a:ext cx="5891842" cy="3656892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GB" sz="1400" b="1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ooter Placeholder 4"/>
          <p:cNvSpPr txBox="1">
            <a:spLocks/>
          </p:cNvSpPr>
          <p:nvPr/>
        </p:nvSpPr>
        <p:spPr>
          <a:xfrm>
            <a:off x="457200" y="6339548"/>
            <a:ext cx="8180387" cy="43832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Commission Directive 2006/141/EC on infant formulae and follow-on formulae and amending Directive 1999/21/EC.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2. Standard </a:t>
            </a:r>
            <a:r>
              <a:rPr lang="en-GB" sz="800" dirty="0">
                <a:latin typeface="Arial"/>
                <a:cs typeface="Arial"/>
              </a:rPr>
              <a:t>for infant formulas and formulas for special medical purposes intended for infants. CODEX STAN 72 – 1981. Formerly CAC/RS 72-1972. </a:t>
            </a:r>
            <a:r>
              <a:rPr lang="cs-CZ" sz="800" dirty="0" smtClean="0">
                <a:latin typeface="Arial"/>
                <a:cs typeface="Arial"/>
              </a:rPr>
              <a:t>                                             </a:t>
            </a:r>
            <a:r>
              <a:rPr lang="en-GB" sz="800" dirty="0" smtClean="0">
                <a:latin typeface="Arial"/>
                <a:cs typeface="Arial"/>
              </a:rPr>
              <a:t>Adopted </a:t>
            </a:r>
            <a:r>
              <a:rPr lang="en-GB" sz="800" dirty="0">
                <a:latin typeface="Arial"/>
                <a:cs typeface="Arial"/>
              </a:rPr>
              <a:t>as a world-wide Standard 1981.Amended 1983, 1985</a:t>
            </a:r>
            <a:r>
              <a:rPr lang="en-GB" sz="800" dirty="0" smtClean="0">
                <a:latin typeface="Arial"/>
                <a:cs typeface="Arial"/>
              </a:rPr>
              <a:t>, 1987</a:t>
            </a:r>
            <a:r>
              <a:rPr lang="en-GB" sz="800" dirty="0">
                <a:latin typeface="Arial"/>
                <a:cs typeface="Arial"/>
              </a:rPr>
              <a:t>. Revision 2007.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3. EFSA </a:t>
            </a:r>
            <a:r>
              <a:rPr lang="en-GB" sz="800" dirty="0">
                <a:latin typeface="Arial"/>
                <a:cs typeface="Arial"/>
              </a:rPr>
              <a:t>NDA Panel. Scientific Opinion on the essential composition of infant and follow on formulae reference for public </a:t>
            </a:r>
            <a:r>
              <a:rPr lang="en-GB" sz="800" dirty="0" smtClean="0">
                <a:latin typeface="Arial"/>
                <a:cs typeface="Arial"/>
              </a:rPr>
              <a:t>consultation 2014;12(7):3760 </a:t>
            </a:r>
            <a:endParaRPr lang="en-GB" sz="800" dirty="0">
              <a:latin typeface="Arial"/>
              <a:cs typeface="Arial"/>
            </a:endParaRPr>
          </a:p>
        </p:txBody>
      </p:sp>
      <p:sp>
        <p:nvSpPr>
          <p:cNvPr id="85" name="Rectángulo redondeado 12"/>
          <p:cNvSpPr/>
          <p:nvPr/>
        </p:nvSpPr>
        <p:spPr>
          <a:xfrm>
            <a:off x="6418053" y="2475369"/>
            <a:ext cx="2295735" cy="3656892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GB" sz="1400" b="1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ttangolo arrotondato 85"/>
          <p:cNvSpPr/>
          <p:nvPr/>
        </p:nvSpPr>
        <p:spPr>
          <a:xfrm>
            <a:off x="6547449" y="2946571"/>
            <a:ext cx="2033843" cy="3109490"/>
          </a:xfrm>
          <a:prstGeom prst="roundRect">
            <a:avLst>
              <a:gd name="adj" fmla="val 75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ttangolo 86"/>
          <p:cNvSpPr/>
          <p:nvPr/>
        </p:nvSpPr>
        <p:spPr>
          <a:xfrm>
            <a:off x="6452558" y="2596399"/>
            <a:ext cx="2261229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3175" algn="ctr">
              <a:lnSpc>
                <a:spcPct val="95000"/>
              </a:lnSpc>
              <a:spcBef>
                <a:spcPts val="1000"/>
              </a:spcBef>
            </a:pPr>
            <a:r>
              <a:rPr lang="cs-CZ" sz="14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VYJÁDŘENÍ </a:t>
            </a:r>
            <a:r>
              <a:rPr lang="en-GB" sz="14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EFSA</a:t>
            </a:r>
          </a:p>
          <a:p>
            <a:pPr marL="3175" indent="-3175" algn="ctr">
              <a:lnSpc>
                <a:spcPct val="95000"/>
              </a:lnSpc>
              <a:spcBef>
                <a:spcPts val="1000"/>
              </a:spcBef>
            </a:pPr>
            <a:r>
              <a:rPr lang="en-GB" sz="12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</a:t>
            </a:r>
            <a:r>
              <a:rPr lang="cs-CZ" sz="12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nutričního pohledu      je </a:t>
            </a:r>
            <a:r>
              <a:rPr lang="cs-CZ" sz="12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minimální množství </a:t>
            </a:r>
            <a:r>
              <a:rPr lang="cs-CZ" sz="12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navržené Experty </a:t>
            </a:r>
            <a:r>
              <a:rPr lang="cs-CZ" sz="12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plně dostačující na pokrytí nutričních potřeb </a:t>
            </a:r>
            <a:r>
              <a:rPr lang="cs-CZ" sz="12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všech  zdravých kojenců a </a:t>
            </a:r>
            <a:r>
              <a:rPr lang="cs-CZ" sz="12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není potřeba tato množství překračovat</a:t>
            </a:r>
            <a:r>
              <a:rPr lang="cs-CZ" sz="12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protože živiny, které nemohou být použity nebo uskladněny, musí být vyloučeny a </a:t>
            </a:r>
            <a:r>
              <a:rPr lang="cs-CZ" sz="12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může způsobit zátěž metabolismu kojenců</a:t>
            </a:r>
            <a:r>
              <a:rPr lang="en-GB" sz="12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r>
              <a:rPr lang="en-GB" sz="1200" i="1" baseline="30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cs-CZ" sz="1200" i="1" baseline="30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75" indent="-3175" algn="ctr">
              <a:lnSpc>
                <a:spcPct val="95000"/>
              </a:lnSpc>
              <a:spcBef>
                <a:spcPts val="1000"/>
              </a:spcBef>
            </a:pPr>
            <a:endParaRPr lang="en-GB" sz="1200" i="1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Rectángulo 39"/>
          <p:cNvSpPr/>
          <p:nvPr/>
        </p:nvSpPr>
        <p:spPr>
          <a:xfrm>
            <a:off x="3812305" y="5847162"/>
            <a:ext cx="2377254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Množství bílkoviny z obalů kojeneckých výživ</a:t>
            </a:r>
            <a:endParaRPr lang="en-GB" sz="800" dirty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sz="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2" name="Tabella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81014"/>
              </p:ext>
            </p:extLst>
          </p:nvPr>
        </p:nvGraphicFramePr>
        <p:xfrm>
          <a:off x="2432649" y="3755494"/>
          <a:ext cx="3743865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385"/>
                <a:gridCol w="577970"/>
                <a:gridCol w="81951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Značka</a:t>
                      </a:r>
                      <a:endParaRPr lang="en-US" sz="1200" b="1" dirty="0" smtClean="0">
                        <a:solidFill>
                          <a:srgbClr val="28358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Obsah bílkoviny</a:t>
                      </a:r>
                      <a:r>
                        <a:rPr lang="de-DE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de-DE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de-DE" sz="1200" b="0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(g/100 kcal)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00B0F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BEBA PRO 1 s OPTIPRO</a:t>
                      </a:r>
                      <a:r>
                        <a:rPr lang="fr-FR" sz="1200" b="1" baseline="30000" dirty="0" smtClean="0">
                          <a:solidFill>
                            <a:srgbClr val="00B0F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®</a:t>
                      </a:r>
                      <a:r>
                        <a:rPr lang="cs-CZ" sz="1200" b="1" dirty="0" smtClean="0">
                          <a:solidFill>
                            <a:srgbClr val="00B0F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B0F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Nutrilon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</a:t>
                      </a:r>
                      <a:endParaRPr lang="fr-FR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Hami</a:t>
                      </a:r>
                      <a:r>
                        <a:rPr lang="fr-FR" sz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Hipp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Bio </a:t>
                      </a:r>
                      <a:r>
                        <a:rPr lang="cs-CZ" sz="1200" baseline="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Combiotik</a:t>
                      </a:r>
                      <a:endParaRPr lang="fr-FR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Sunar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Complex</a:t>
                      </a:r>
                      <a:endParaRPr lang="fr-FR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2.1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+1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" name="Segnaposto contenuto 46"/>
          <p:cNvSpPr>
            <a:spLocks noGrp="1"/>
          </p:cNvSpPr>
          <p:nvPr>
            <p:ph idx="1"/>
          </p:nvPr>
        </p:nvSpPr>
        <p:spPr>
          <a:xfrm>
            <a:off x="457200" y="1648216"/>
            <a:ext cx="8229600" cy="491866"/>
          </a:xfrm>
        </p:spPr>
        <p:txBody>
          <a:bodyPr>
            <a:spAutoFit/>
          </a:bodyPr>
          <a:lstStyle/>
          <a:p>
            <a:pPr lvl="1"/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en-US" sz="1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cs-CZ" b="1" u="sng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jedinou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kojeneckou výživou, která poskytuje </a:t>
            </a:r>
            <a:r>
              <a:rPr lang="en-US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</a:t>
            </a:r>
            <a:r>
              <a:rPr lang="cs-CZ" b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ální</a:t>
            </a:r>
            <a:r>
              <a:rPr lang="en-US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množství bílkoviny v souladu s odbornými doporučeními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Figura a mano libera 92"/>
          <p:cNvSpPr/>
          <p:nvPr/>
        </p:nvSpPr>
        <p:spPr>
          <a:xfrm>
            <a:off x="3785276" y="3400132"/>
            <a:ext cx="1001949" cy="214009"/>
          </a:xfrm>
          <a:custGeom>
            <a:avLst/>
            <a:gdLst>
              <a:gd name="connsiteX0" fmla="*/ 0 w 1001949"/>
              <a:gd name="connsiteY0" fmla="*/ 0 h 214009"/>
              <a:gd name="connsiteX1" fmla="*/ 496110 w 1001949"/>
              <a:gd name="connsiteY1" fmla="*/ 214009 h 214009"/>
              <a:gd name="connsiteX2" fmla="*/ 1001949 w 1001949"/>
              <a:gd name="connsiteY2" fmla="*/ 9728 h 21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949" h="214009">
                <a:moveTo>
                  <a:pt x="0" y="0"/>
                </a:moveTo>
                <a:lnTo>
                  <a:pt x="496110" y="214009"/>
                </a:lnTo>
                <a:lnTo>
                  <a:pt x="1001949" y="9728"/>
                </a:lnTo>
              </a:path>
            </a:pathLst>
          </a:custGeom>
          <a:ln w="28575">
            <a:solidFill>
              <a:srgbClr val="CFA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tangolo arrotondato 93"/>
          <p:cNvSpPr/>
          <p:nvPr/>
        </p:nvSpPr>
        <p:spPr>
          <a:xfrm>
            <a:off x="2400300" y="2583725"/>
            <a:ext cx="3771900" cy="756573"/>
          </a:xfrm>
          <a:prstGeom prst="roundRect">
            <a:avLst/>
          </a:prstGeom>
          <a:gradFill flip="none" rotWithShape="1">
            <a:gsLst>
              <a:gs pos="0">
                <a:srgbClr val="1895CF"/>
              </a:gs>
              <a:gs pos="100000">
                <a:srgbClr val="65C7EA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Minimální množství bílkoviny</a:t>
            </a:r>
            <a:r>
              <a:rPr lang="en-GB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schválené </a:t>
            </a:r>
            <a:r>
              <a:rPr lang="en-GB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cs-CZ" sz="13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vropskou</a:t>
            </a:r>
            <a:r>
              <a:rPr lang="cs-CZ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komisí               a EFSA</a:t>
            </a:r>
            <a:r>
              <a:rPr lang="en-GB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</a:t>
            </a:r>
            <a:r>
              <a:rPr lang="en-GB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1.8 g/100 kcal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4653" y="2860124"/>
            <a:ext cx="1619396" cy="2577026"/>
            <a:chOff x="549531" y="683568"/>
            <a:chExt cx="4823685" cy="757730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49531" y="1235838"/>
              <a:ext cx="1686480" cy="814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44777" y="515929"/>
            <a:ext cx="5886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s OPTIPRO</a:t>
            </a:r>
            <a:r>
              <a:rPr lang="cs-CZ" sz="2000" b="1" baseline="30000" dirty="0" smtClean="0">
                <a:solidFill>
                  <a:srgbClr val="00B0F0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vantitě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18" y="90791"/>
            <a:ext cx="1371600" cy="1419225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8" y="5476643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868" y="5467850"/>
            <a:ext cx="1999004" cy="3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5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TextBox 60"/>
          <p:cNvSpPr txBox="1"/>
          <p:nvPr/>
        </p:nvSpPr>
        <p:spPr>
          <a:xfrm>
            <a:off x="1544777" y="515929"/>
            <a:ext cx="5886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s OPTIPRO</a:t>
            </a:r>
            <a:r>
              <a:rPr lang="cs-CZ" sz="2000" b="1" baseline="30000" dirty="0" smtClean="0">
                <a:solidFill>
                  <a:srgbClr val="00B0F0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vantitě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8" y="90791"/>
            <a:ext cx="1371600" cy="1419225"/>
          </a:xfrm>
          <a:prstGeom prst="rect">
            <a:avLst/>
          </a:prstGeom>
        </p:spPr>
      </p:pic>
      <p:cxnSp>
        <p:nvCxnSpPr>
          <p:cNvPr id="64" name="Straight Connector 63"/>
          <p:cNvCxnSpPr/>
          <p:nvPr/>
        </p:nvCxnSpPr>
        <p:spPr>
          <a:xfrm>
            <a:off x="1076920" y="1304628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ooter Placeholder 4"/>
          <p:cNvSpPr txBox="1">
            <a:spLocks/>
          </p:cNvSpPr>
          <p:nvPr/>
        </p:nvSpPr>
        <p:spPr>
          <a:xfrm>
            <a:off x="457200" y="6547749"/>
            <a:ext cx="8180387" cy="2602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9000"/>
              </a:lnSpc>
            </a:pPr>
            <a:r>
              <a:rPr lang="cs-CZ" sz="800" dirty="0" smtClean="0">
                <a:solidFill>
                  <a:srgbClr val="616269"/>
                </a:solidFill>
                <a:latin typeface="Arial"/>
                <a:cs typeface="Arial"/>
              </a:rPr>
              <a:t>1. </a:t>
            </a:r>
            <a:r>
              <a:rPr lang="en-GB" sz="800" dirty="0" err="1" smtClean="0">
                <a:solidFill>
                  <a:srgbClr val="616269"/>
                </a:solidFill>
                <a:latin typeface="Arial"/>
                <a:cs typeface="Arial"/>
              </a:rPr>
              <a:t>Raiha</a:t>
            </a:r>
            <a:r>
              <a:rPr lang="en-GB" sz="800" dirty="0" smtClean="0">
                <a:solidFill>
                  <a:srgbClr val="616269"/>
                </a:solidFill>
                <a:latin typeface="Arial"/>
                <a:cs typeface="Arial"/>
              </a:rPr>
              <a:t> 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NC, </a:t>
            </a:r>
            <a:r>
              <a:rPr lang="en-GB" sz="800" dirty="0" err="1">
                <a:solidFill>
                  <a:srgbClr val="616269"/>
                </a:solidFill>
                <a:latin typeface="Arial"/>
                <a:cs typeface="Arial"/>
              </a:rPr>
              <a:t>Fazzolar-Nesci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 A, </a:t>
            </a:r>
            <a:r>
              <a:rPr lang="en-GB" sz="800" dirty="0" err="1">
                <a:solidFill>
                  <a:srgbClr val="616269"/>
                </a:solidFill>
                <a:latin typeface="Arial"/>
                <a:cs typeface="Arial"/>
              </a:rPr>
              <a:t>Cajozzo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 </a:t>
            </a:r>
            <a:r>
              <a:rPr lang="en-GB" sz="800" dirty="0" smtClean="0">
                <a:solidFill>
                  <a:srgbClr val="616269"/>
                </a:solidFill>
                <a:latin typeface="Arial"/>
                <a:cs typeface="Arial"/>
              </a:rPr>
              <a:t>C </a:t>
            </a:r>
            <a:r>
              <a:rPr lang="en-GB" sz="800" i="1" dirty="0">
                <a:solidFill>
                  <a:srgbClr val="616269"/>
                </a:solidFill>
                <a:latin typeface="Arial"/>
                <a:cs typeface="Arial"/>
              </a:rPr>
              <a:t>et al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. J </a:t>
            </a:r>
            <a:r>
              <a:rPr lang="en-GB" sz="800" dirty="0" err="1">
                <a:solidFill>
                  <a:srgbClr val="616269"/>
                </a:solidFill>
                <a:latin typeface="Arial"/>
                <a:cs typeface="Arial"/>
              </a:rPr>
              <a:t>Pediatr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 </a:t>
            </a:r>
            <a:r>
              <a:rPr lang="en-GB" sz="800" dirty="0" err="1">
                <a:solidFill>
                  <a:srgbClr val="616269"/>
                </a:solidFill>
                <a:latin typeface="Arial"/>
                <a:cs typeface="Arial"/>
              </a:rPr>
              <a:t>Gastroenterol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 </a:t>
            </a:r>
            <a:r>
              <a:rPr lang="en-GB" sz="800" dirty="0" err="1">
                <a:solidFill>
                  <a:srgbClr val="616269"/>
                </a:solidFill>
                <a:latin typeface="Arial"/>
                <a:cs typeface="Arial"/>
              </a:rPr>
              <a:t>Nutr</a:t>
            </a:r>
            <a:r>
              <a:rPr lang="en-GB" sz="800" dirty="0">
                <a:solidFill>
                  <a:srgbClr val="616269"/>
                </a:solidFill>
                <a:latin typeface="Arial"/>
                <a:cs typeface="Arial"/>
              </a:rPr>
              <a:t> 2002;35:275-281</a:t>
            </a:r>
            <a:r>
              <a:rPr lang="en-GB" sz="800" dirty="0" smtClean="0">
                <a:solidFill>
                  <a:srgbClr val="616269"/>
                </a:solidFill>
                <a:latin typeface="Arial"/>
                <a:cs typeface="Arial"/>
              </a:rPr>
              <a:t>.</a:t>
            </a:r>
            <a:endParaRPr lang="cs-CZ" sz="800" dirty="0" smtClean="0">
              <a:solidFill>
                <a:srgbClr val="616269"/>
              </a:solidFill>
              <a:latin typeface="Arial"/>
              <a:cs typeface="Arial"/>
            </a:endParaRPr>
          </a:p>
          <a:p>
            <a:pPr marL="227013" indent="-228600">
              <a:lnSpc>
                <a:spcPct val="89000"/>
              </a:lnSpc>
              <a:buAutoNum type="arabicPeriod"/>
            </a:pPr>
            <a:endParaRPr lang="cs-CZ" sz="300" dirty="0" smtClean="0">
              <a:solidFill>
                <a:srgbClr val="616269"/>
              </a:solidFill>
              <a:latin typeface="Arial"/>
              <a:cs typeface="Arial"/>
            </a:endParaRPr>
          </a:p>
          <a:p>
            <a:pPr marL="227013" indent="-228600">
              <a:lnSpc>
                <a:spcPct val="89000"/>
              </a:lnSpc>
              <a:buAutoNum type="arabicPeriod"/>
            </a:pPr>
            <a:endParaRPr lang="en-GB" sz="800" dirty="0">
              <a:solidFill>
                <a:srgbClr val="616269"/>
              </a:solidFill>
              <a:latin typeface="Arial"/>
              <a:cs typeface="Arial"/>
            </a:endParaRPr>
          </a:p>
        </p:txBody>
      </p:sp>
      <p:sp>
        <p:nvSpPr>
          <p:cNvPr id="71" name="Footer Placeholder 4"/>
          <p:cNvSpPr txBox="1">
            <a:spLocks/>
          </p:cNvSpPr>
          <p:nvPr/>
        </p:nvSpPr>
        <p:spPr>
          <a:xfrm>
            <a:off x="457200" y="6682639"/>
            <a:ext cx="8180387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cs-CZ" sz="800" dirty="0" smtClean="0">
                <a:latin typeface="Arial"/>
                <a:cs typeface="Arial"/>
              </a:rPr>
              <a:t>2. </a:t>
            </a:r>
            <a:r>
              <a:rPr lang="es-ES" sz="800" dirty="0" smtClean="0">
                <a:latin typeface="Arial"/>
                <a:cs typeface="Arial"/>
              </a:rPr>
              <a:t>Escribano </a:t>
            </a:r>
            <a:r>
              <a:rPr lang="es-ES" sz="800" dirty="0">
                <a:latin typeface="Arial"/>
                <a:cs typeface="Arial"/>
              </a:rPr>
              <a:t>J </a:t>
            </a:r>
            <a:r>
              <a:rPr lang="es-ES" sz="800" i="1" dirty="0">
                <a:latin typeface="Arial"/>
                <a:cs typeface="Arial"/>
              </a:rPr>
              <a:t>et al</a:t>
            </a:r>
            <a:r>
              <a:rPr lang="es-ES" sz="800" dirty="0">
                <a:latin typeface="Arial"/>
                <a:cs typeface="Arial"/>
              </a:rPr>
              <a:t>. Kidney </a:t>
            </a:r>
            <a:r>
              <a:rPr lang="es-ES" sz="800" dirty="0" smtClean="0">
                <a:latin typeface="Arial"/>
                <a:cs typeface="Arial"/>
              </a:rPr>
              <a:t>Int 2011;79:783-90</a:t>
            </a:r>
            <a:r>
              <a:rPr lang="es-ES" sz="800" dirty="0">
                <a:latin typeface="Arial"/>
                <a:cs typeface="Arial"/>
              </a:rPr>
              <a:t>.</a:t>
            </a:r>
          </a:p>
        </p:txBody>
      </p:sp>
      <p:sp>
        <p:nvSpPr>
          <p:cNvPr id="72" name="Rectángulo redondeado 12"/>
          <p:cNvSpPr/>
          <p:nvPr/>
        </p:nvSpPr>
        <p:spPr>
          <a:xfrm>
            <a:off x="1057601" y="1832903"/>
            <a:ext cx="7781925" cy="3322273"/>
          </a:xfrm>
          <a:prstGeom prst="roundRect">
            <a:avLst>
              <a:gd name="adj" fmla="val 614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příjmu bílkoviny na objem ledvin v 6.měsících věku</a:t>
            </a:r>
            <a:r>
              <a:rPr lang="en-GB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sellaDiTesto 22"/>
          <p:cNvSpPr txBox="1"/>
          <p:nvPr/>
        </p:nvSpPr>
        <p:spPr>
          <a:xfrm>
            <a:off x="1243340" y="4958194"/>
            <a:ext cx="3885679" cy="1108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§p&lt;0.01, **p&lt;0.001 vs. </a:t>
            </a:r>
            <a:r>
              <a:rPr lang="cs-CZ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vysoká bílkovina</a:t>
            </a:r>
            <a:r>
              <a:rPr lang="it-IT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*p=0.01, #p&lt;0.001 vs. </a:t>
            </a:r>
            <a:r>
              <a:rPr lang="cs-CZ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chlapci</a:t>
            </a:r>
            <a:endParaRPr lang="en-GB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CasellaDiTesto 24"/>
          <p:cNvSpPr txBox="1"/>
          <p:nvPr/>
        </p:nvSpPr>
        <p:spPr>
          <a:xfrm rot="16200000">
            <a:off x="490344" y="3173955"/>
            <a:ext cx="1806585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Objem ledvin</a:t>
            </a:r>
            <a:r>
              <a:rPr lang="it-IT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tělesná délka</a:t>
            </a:r>
            <a: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(cm</a:t>
            </a:r>
            <a:r>
              <a:rPr lang="it-IT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/cm)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asellaDiTesto 25"/>
          <p:cNvSpPr txBox="1"/>
          <p:nvPr/>
        </p:nvSpPr>
        <p:spPr>
          <a:xfrm>
            <a:off x="1832120" y="2378021"/>
            <a:ext cx="195566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asellaDiTesto 26"/>
          <p:cNvSpPr txBox="1"/>
          <p:nvPr/>
        </p:nvSpPr>
        <p:spPr>
          <a:xfrm>
            <a:off x="1832120" y="4275572"/>
            <a:ext cx="195566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sellaDiTesto 27"/>
          <p:cNvSpPr txBox="1"/>
          <p:nvPr/>
        </p:nvSpPr>
        <p:spPr>
          <a:xfrm>
            <a:off x="1753572" y="3801185"/>
            <a:ext cx="274114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0.55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CasellaDiTesto 28"/>
          <p:cNvSpPr txBox="1"/>
          <p:nvPr/>
        </p:nvSpPr>
        <p:spPr>
          <a:xfrm>
            <a:off x="1832120" y="3326797"/>
            <a:ext cx="195566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asellaDiTesto 29"/>
          <p:cNvSpPr txBox="1"/>
          <p:nvPr/>
        </p:nvSpPr>
        <p:spPr>
          <a:xfrm>
            <a:off x="1753572" y="2852409"/>
            <a:ext cx="274114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igura a mano libera 30"/>
          <p:cNvSpPr/>
          <p:nvPr/>
        </p:nvSpPr>
        <p:spPr>
          <a:xfrm>
            <a:off x="2105711" y="2443584"/>
            <a:ext cx="0" cy="1897551"/>
          </a:xfrm>
          <a:custGeom>
            <a:avLst/>
            <a:gdLst>
              <a:gd name="connsiteX0" fmla="*/ 0 w 0"/>
              <a:gd name="connsiteY0" fmla="*/ 0 h 1897551"/>
              <a:gd name="connsiteX1" fmla="*/ 0 w 0"/>
              <a:gd name="connsiteY1" fmla="*/ 1897551 h 189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7551">
                <a:moveTo>
                  <a:pt x="0" y="0"/>
                </a:moveTo>
                <a:lnTo>
                  <a:pt x="0" y="1897551"/>
                </a:lnTo>
              </a:path>
            </a:pathLst>
          </a:cu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igura a mano libera 31"/>
          <p:cNvSpPr/>
          <p:nvPr/>
        </p:nvSpPr>
        <p:spPr>
          <a:xfrm>
            <a:off x="2105711" y="4341134"/>
            <a:ext cx="5717816" cy="79075"/>
          </a:xfrm>
          <a:custGeom>
            <a:avLst/>
            <a:gdLst>
              <a:gd name="connsiteX0" fmla="*/ 0 w 4860985"/>
              <a:gd name="connsiteY0" fmla="*/ 0 h 0"/>
              <a:gd name="connsiteX1" fmla="*/ 4860985 w 486098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0985">
                <a:moveTo>
                  <a:pt x="0" y="0"/>
                </a:moveTo>
                <a:lnTo>
                  <a:pt x="4860985" y="0"/>
                </a:lnTo>
              </a:path>
            </a:pathLst>
          </a:custGeom>
          <a:noFill/>
          <a:ln w="3810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2" name="Gruppo 79"/>
          <p:cNvGrpSpPr/>
          <p:nvPr/>
        </p:nvGrpSpPr>
        <p:grpSpPr>
          <a:xfrm>
            <a:off x="7822551" y="3127846"/>
            <a:ext cx="563321" cy="124650"/>
            <a:chOff x="1754037" y="5610327"/>
            <a:chExt cx="563321" cy="124650"/>
          </a:xfrm>
        </p:grpSpPr>
        <p:sp>
          <p:nvSpPr>
            <p:cNvPr id="83" name="Ovale 32"/>
            <p:cNvSpPr/>
            <p:nvPr/>
          </p:nvSpPr>
          <p:spPr>
            <a:xfrm>
              <a:off x="1754037" y="5618018"/>
              <a:ext cx="109268" cy="109268"/>
            </a:xfrm>
            <a:prstGeom prst="ellipse">
              <a:avLst/>
            </a:prstGeom>
            <a:solidFill>
              <a:srgbClr val="65C7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CasellaDiTesto 33"/>
            <p:cNvSpPr txBox="1"/>
            <p:nvPr/>
          </p:nvSpPr>
          <p:spPr>
            <a:xfrm>
              <a:off x="1916607" y="5610327"/>
              <a:ext cx="400751" cy="1246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cs-CZ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chlapci</a:t>
              </a:r>
              <a:endParaRPr lang="en-GB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5" name="Gruppo 80"/>
          <p:cNvGrpSpPr/>
          <p:nvPr/>
        </p:nvGrpSpPr>
        <p:grpSpPr>
          <a:xfrm>
            <a:off x="7827152" y="3365590"/>
            <a:ext cx="473553" cy="124650"/>
            <a:chOff x="2490158" y="5610327"/>
            <a:chExt cx="473553" cy="124650"/>
          </a:xfrm>
        </p:grpSpPr>
        <p:sp>
          <p:nvSpPr>
            <p:cNvPr id="86" name="Ovale 34"/>
            <p:cNvSpPr/>
            <p:nvPr/>
          </p:nvSpPr>
          <p:spPr>
            <a:xfrm>
              <a:off x="2490158" y="5618018"/>
              <a:ext cx="109268" cy="109268"/>
            </a:xfrm>
            <a:prstGeom prst="ellipse">
              <a:avLst/>
            </a:prstGeom>
            <a:solidFill>
              <a:srgbClr val="F2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CasellaDiTesto 35"/>
            <p:cNvSpPr txBox="1"/>
            <p:nvPr/>
          </p:nvSpPr>
          <p:spPr>
            <a:xfrm>
              <a:off x="2652728" y="5610327"/>
              <a:ext cx="310983" cy="1246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cs-CZ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dívky</a:t>
              </a:r>
              <a:endParaRPr lang="en-GB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8" name="Gruppo 47"/>
          <p:cNvGrpSpPr/>
          <p:nvPr/>
        </p:nvGrpSpPr>
        <p:grpSpPr>
          <a:xfrm>
            <a:off x="2874181" y="2609383"/>
            <a:ext cx="73325" cy="615334"/>
            <a:chOff x="2501660" y="3629565"/>
            <a:chExt cx="73325" cy="615334"/>
          </a:xfrm>
        </p:grpSpPr>
        <p:sp>
          <p:nvSpPr>
            <p:cNvPr id="89" name="Figura a mano libera 70"/>
            <p:cNvSpPr/>
            <p:nvPr/>
          </p:nvSpPr>
          <p:spPr>
            <a:xfrm>
              <a:off x="2538323" y="3629565"/>
              <a:ext cx="0" cy="615334"/>
            </a:xfrm>
            <a:custGeom>
              <a:avLst/>
              <a:gdLst>
                <a:gd name="connsiteX0" fmla="*/ 0 w 0"/>
                <a:gd name="connsiteY0" fmla="*/ 0 h 632604"/>
                <a:gd name="connsiteX1" fmla="*/ 0 w 0"/>
                <a:gd name="connsiteY1" fmla="*/ 632604 h 632604"/>
                <a:gd name="connsiteX0" fmla="*/ 0 w 0"/>
                <a:gd name="connsiteY0" fmla="*/ 0 h 9727"/>
                <a:gd name="connsiteX1" fmla="*/ 0 w 0"/>
                <a:gd name="connsiteY1" fmla="*/ 9727 h 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27">
                  <a:moveTo>
                    <a:pt x="0" y="0"/>
                  </a:moveTo>
                  <a:lnTo>
                    <a:pt x="0" y="9727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Figura a mano libera 71"/>
            <p:cNvSpPr/>
            <p:nvPr/>
          </p:nvSpPr>
          <p:spPr>
            <a:xfrm>
              <a:off x="2501660" y="3629565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1" name="Figura a mano libera 72"/>
            <p:cNvSpPr/>
            <p:nvPr/>
          </p:nvSpPr>
          <p:spPr>
            <a:xfrm>
              <a:off x="2501660" y="4244899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2" name="Gruppo 48"/>
          <p:cNvGrpSpPr/>
          <p:nvPr/>
        </p:nvGrpSpPr>
        <p:grpSpPr>
          <a:xfrm>
            <a:off x="3608864" y="2999729"/>
            <a:ext cx="73325" cy="588751"/>
            <a:chOff x="2501660" y="3629565"/>
            <a:chExt cx="73325" cy="615334"/>
          </a:xfrm>
        </p:grpSpPr>
        <p:sp>
          <p:nvSpPr>
            <p:cNvPr id="93" name="Figura a mano libera 67"/>
            <p:cNvSpPr/>
            <p:nvPr/>
          </p:nvSpPr>
          <p:spPr>
            <a:xfrm>
              <a:off x="2538323" y="3629565"/>
              <a:ext cx="0" cy="615334"/>
            </a:xfrm>
            <a:custGeom>
              <a:avLst/>
              <a:gdLst>
                <a:gd name="connsiteX0" fmla="*/ 0 w 0"/>
                <a:gd name="connsiteY0" fmla="*/ 0 h 632604"/>
                <a:gd name="connsiteX1" fmla="*/ 0 w 0"/>
                <a:gd name="connsiteY1" fmla="*/ 632604 h 632604"/>
                <a:gd name="connsiteX0" fmla="*/ 0 w 0"/>
                <a:gd name="connsiteY0" fmla="*/ 0 h 9727"/>
                <a:gd name="connsiteX1" fmla="*/ 0 w 0"/>
                <a:gd name="connsiteY1" fmla="*/ 9727 h 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27">
                  <a:moveTo>
                    <a:pt x="0" y="0"/>
                  </a:moveTo>
                  <a:lnTo>
                    <a:pt x="0" y="9727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igura a mano libera 68"/>
            <p:cNvSpPr/>
            <p:nvPr/>
          </p:nvSpPr>
          <p:spPr>
            <a:xfrm>
              <a:off x="2501660" y="3629565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5" name="Figura a mano libera 69"/>
            <p:cNvSpPr/>
            <p:nvPr/>
          </p:nvSpPr>
          <p:spPr>
            <a:xfrm>
              <a:off x="2501660" y="4244899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6" name="Gruppo 52"/>
          <p:cNvGrpSpPr/>
          <p:nvPr/>
        </p:nvGrpSpPr>
        <p:grpSpPr>
          <a:xfrm>
            <a:off x="4379490" y="3206764"/>
            <a:ext cx="73325" cy="569342"/>
            <a:chOff x="2501660" y="3629565"/>
            <a:chExt cx="73325" cy="615334"/>
          </a:xfrm>
        </p:grpSpPr>
        <p:sp>
          <p:nvSpPr>
            <p:cNvPr id="97" name="Figura a mano libera 64"/>
            <p:cNvSpPr/>
            <p:nvPr/>
          </p:nvSpPr>
          <p:spPr>
            <a:xfrm>
              <a:off x="2538323" y="3629565"/>
              <a:ext cx="0" cy="615334"/>
            </a:xfrm>
            <a:custGeom>
              <a:avLst/>
              <a:gdLst>
                <a:gd name="connsiteX0" fmla="*/ 0 w 0"/>
                <a:gd name="connsiteY0" fmla="*/ 0 h 632604"/>
                <a:gd name="connsiteX1" fmla="*/ 0 w 0"/>
                <a:gd name="connsiteY1" fmla="*/ 632604 h 632604"/>
                <a:gd name="connsiteX0" fmla="*/ 0 w 0"/>
                <a:gd name="connsiteY0" fmla="*/ 0 h 9727"/>
                <a:gd name="connsiteX1" fmla="*/ 0 w 0"/>
                <a:gd name="connsiteY1" fmla="*/ 9727 h 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27">
                  <a:moveTo>
                    <a:pt x="0" y="0"/>
                  </a:moveTo>
                  <a:lnTo>
                    <a:pt x="0" y="9727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Figura a mano libera 65"/>
            <p:cNvSpPr/>
            <p:nvPr/>
          </p:nvSpPr>
          <p:spPr>
            <a:xfrm>
              <a:off x="2501660" y="3629565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9" name="Figura a mano libera 66"/>
            <p:cNvSpPr/>
            <p:nvPr/>
          </p:nvSpPr>
          <p:spPr>
            <a:xfrm>
              <a:off x="2501660" y="4244899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00" name="Gruppo 66"/>
          <p:cNvGrpSpPr/>
          <p:nvPr/>
        </p:nvGrpSpPr>
        <p:grpSpPr>
          <a:xfrm>
            <a:off x="5138615" y="3260678"/>
            <a:ext cx="73325" cy="560716"/>
            <a:chOff x="2501660" y="3629565"/>
            <a:chExt cx="73325" cy="615334"/>
          </a:xfrm>
        </p:grpSpPr>
        <p:sp>
          <p:nvSpPr>
            <p:cNvPr id="101" name="Figura a mano libera 61"/>
            <p:cNvSpPr/>
            <p:nvPr/>
          </p:nvSpPr>
          <p:spPr>
            <a:xfrm>
              <a:off x="2538323" y="3629565"/>
              <a:ext cx="0" cy="615334"/>
            </a:xfrm>
            <a:custGeom>
              <a:avLst/>
              <a:gdLst>
                <a:gd name="connsiteX0" fmla="*/ 0 w 0"/>
                <a:gd name="connsiteY0" fmla="*/ 0 h 632604"/>
                <a:gd name="connsiteX1" fmla="*/ 0 w 0"/>
                <a:gd name="connsiteY1" fmla="*/ 632604 h 632604"/>
                <a:gd name="connsiteX0" fmla="*/ 0 w 0"/>
                <a:gd name="connsiteY0" fmla="*/ 0 h 9727"/>
                <a:gd name="connsiteX1" fmla="*/ 0 w 0"/>
                <a:gd name="connsiteY1" fmla="*/ 9727 h 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27">
                  <a:moveTo>
                    <a:pt x="0" y="0"/>
                  </a:moveTo>
                  <a:lnTo>
                    <a:pt x="0" y="9727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Figura a mano libera 62"/>
            <p:cNvSpPr/>
            <p:nvPr/>
          </p:nvSpPr>
          <p:spPr>
            <a:xfrm>
              <a:off x="2501660" y="3629565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3" name="Figura a mano libera 63"/>
            <p:cNvSpPr/>
            <p:nvPr/>
          </p:nvSpPr>
          <p:spPr>
            <a:xfrm>
              <a:off x="2501660" y="4244899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04" name="Gruppo 70"/>
          <p:cNvGrpSpPr/>
          <p:nvPr/>
        </p:nvGrpSpPr>
        <p:grpSpPr>
          <a:xfrm>
            <a:off x="5889113" y="3314593"/>
            <a:ext cx="73325" cy="547776"/>
            <a:chOff x="2501660" y="3629565"/>
            <a:chExt cx="73325" cy="615334"/>
          </a:xfrm>
        </p:grpSpPr>
        <p:sp>
          <p:nvSpPr>
            <p:cNvPr id="105" name="Figura a mano libera 58"/>
            <p:cNvSpPr/>
            <p:nvPr/>
          </p:nvSpPr>
          <p:spPr>
            <a:xfrm>
              <a:off x="2538323" y="3629565"/>
              <a:ext cx="0" cy="615334"/>
            </a:xfrm>
            <a:custGeom>
              <a:avLst/>
              <a:gdLst>
                <a:gd name="connsiteX0" fmla="*/ 0 w 0"/>
                <a:gd name="connsiteY0" fmla="*/ 0 h 632604"/>
                <a:gd name="connsiteX1" fmla="*/ 0 w 0"/>
                <a:gd name="connsiteY1" fmla="*/ 632604 h 632604"/>
                <a:gd name="connsiteX0" fmla="*/ 0 w 0"/>
                <a:gd name="connsiteY0" fmla="*/ 0 h 9727"/>
                <a:gd name="connsiteX1" fmla="*/ 0 w 0"/>
                <a:gd name="connsiteY1" fmla="*/ 9727 h 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27">
                  <a:moveTo>
                    <a:pt x="0" y="0"/>
                  </a:moveTo>
                  <a:lnTo>
                    <a:pt x="0" y="9727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Figura a mano libera 59"/>
            <p:cNvSpPr/>
            <p:nvPr/>
          </p:nvSpPr>
          <p:spPr>
            <a:xfrm>
              <a:off x="2501660" y="3629565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7" name="Figura a mano libera 60"/>
            <p:cNvSpPr/>
            <p:nvPr/>
          </p:nvSpPr>
          <p:spPr>
            <a:xfrm>
              <a:off x="2501660" y="4244899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08" name="Gruppo 74"/>
          <p:cNvGrpSpPr/>
          <p:nvPr/>
        </p:nvGrpSpPr>
        <p:grpSpPr>
          <a:xfrm>
            <a:off x="6652551" y="3454772"/>
            <a:ext cx="73325" cy="547776"/>
            <a:chOff x="2501660" y="3629565"/>
            <a:chExt cx="73325" cy="615334"/>
          </a:xfrm>
        </p:grpSpPr>
        <p:sp>
          <p:nvSpPr>
            <p:cNvPr id="109" name="Figura a mano libera 55"/>
            <p:cNvSpPr/>
            <p:nvPr/>
          </p:nvSpPr>
          <p:spPr>
            <a:xfrm>
              <a:off x="2538323" y="3629565"/>
              <a:ext cx="0" cy="615334"/>
            </a:xfrm>
            <a:custGeom>
              <a:avLst/>
              <a:gdLst>
                <a:gd name="connsiteX0" fmla="*/ 0 w 0"/>
                <a:gd name="connsiteY0" fmla="*/ 0 h 632604"/>
                <a:gd name="connsiteX1" fmla="*/ 0 w 0"/>
                <a:gd name="connsiteY1" fmla="*/ 632604 h 632604"/>
                <a:gd name="connsiteX0" fmla="*/ 0 w 0"/>
                <a:gd name="connsiteY0" fmla="*/ 0 h 9727"/>
                <a:gd name="connsiteX1" fmla="*/ 0 w 0"/>
                <a:gd name="connsiteY1" fmla="*/ 9727 h 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27">
                  <a:moveTo>
                    <a:pt x="0" y="0"/>
                  </a:moveTo>
                  <a:lnTo>
                    <a:pt x="0" y="9727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Figura a mano libera 56"/>
            <p:cNvSpPr/>
            <p:nvPr/>
          </p:nvSpPr>
          <p:spPr>
            <a:xfrm>
              <a:off x="2501660" y="3629565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1" name="Figura a mano libera 57"/>
            <p:cNvSpPr/>
            <p:nvPr/>
          </p:nvSpPr>
          <p:spPr>
            <a:xfrm>
              <a:off x="2501660" y="4244899"/>
              <a:ext cx="73325" cy="0"/>
            </a:xfrm>
            <a:custGeom>
              <a:avLst/>
              <a:gdLst>
                <a:gd name="connsiteX0" fmla="*/ 0 w 73325"/>
                <a:gd name="connsiteY0" fmla="*/ 0 h 0"/>
                <a:gd name="connsiteX1" fmla="*/ 73325 w 73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25">
                  <a:moveTo>
                    <a:pt x="0" y="0"/>
                  </a:moveTo>
                  <a:lnTo>
                    <a:pt x="73325" y="0"/>
                  </a:lnTo>
                </a:path>
              </a:pathLst>
            </a:custGeom>
            <a:noFill/>
            <a:ln w="9525">
              <a:solidFill>
                <a:srgbClr val="6162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12" name="Ovale 42"/>
          <p:cNvSpPr/>
          <p:nvPr/>
        </p:nvSpPr>
        <p:spPr>
          <a:xfrm>
            <a:off x="2827454" y="2833661"/>
            <a:ext cx="166778" cy="166778"/>
          </a:xfrm>
          <a:prstGeom prst="ellipse">
            <a:avLst/>
          </a:prstGeom>
          <a:solidFill>
            <a:srgbClr val="65C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e 43"/>
          <p:cNvSpPr/>
          <p:nvPr/>
        </p:nvSpPr>
        <p:spPr>
          <a:xfrm>
            <a:off x="4332763" y="3408046"/>
            <a:ext cx="166778" cy="166778"/>
          </a:xfrm>
          <a:prstGeom prst="ellipse">
            <a:avLst/>
          </a:prstGeom>
          <a:solidFill>
            <a:srgbClr val="65C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e 44"/>
          <p:cNvSpPr/>
          <p:nvPr/>
        </p:nvSpPr>
        <p:spPr>
          <a:xfrm>
            <a:off x="3562856" y="3221850"/>
            <a:ext cx="166778" cy="16677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e 45"/>
          <p:cNvSpPr/>
          <p:nvPr/>
        </p:nvSpPr>
        <p:spPr>
          <a:xfrm>
            <a:off x="5091888" y="3457647"/>
            <a:ext cx="166778" cy="16677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e 46"/>
          <p:cNvSpPr/>
          <p:nvPr/>
        </p:nvSpPr>
        <p:spPr>
          <a:xfrm>
            <a:off x="5842386" y="3505092"/>
            <a:ext cx="166778" cy="166778"/>
          </a:xfrm>
          <a:prstGeom prst="ellipse">
            <a:avLst/>
          </a:prstGeom>
          <a:solidFill>
            <a:srgbClr val="65C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e 47"/>
          <p:cNvSpPr/>
          <p:nvPr/>
        </p:nvSpPr>
        <p:spPr>
          <a:xfrm>
            <a:off x="6605824" y="3645271"/>
            <a:ext cx="166778" cy="166778"/>
          </a:xfrm>
          <a:prstGeom prst="ellipse">
            <a:avLst/>
          </a:prstGeom>
          <a:solidFill>
            <a:srgbClr val="F2A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CasellaDiTesto 48"/>
          <p:cNvSpPr txBox="1"/>
          <p:nvPr/>
        </p:nvSpPr>
        <p:spPr>
          <a:xfrm>
            <a:off x="3617596" y="2839338"/>
            <a:ext cx="54502" cy="15234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CasellaDiTesto 49"/>
          <p:cNvSpPr txBox="1"/>
          <p:nvPr/>
        </p:nvSpPr>
        <p:spPr>
          <a:xfrm>
            <a:off x="4360252" y="3048529"/>
            <a:ext cx="109005" cy="15234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CasellaDiTesto 50"/>
          <p:cNvSpPr txBox="1"/>
          <p:nvPr/>
        </p:nvSpPr>
        <p:spPr>
          <a:xfrm>
            <a:off x="5872030" y="3160674"/>
            <a:ext cx="109005" cy="15234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1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GB" sz="11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CasellaDiTesto 51"/>
          <p:cNvSpPr txBox="1"/>
          <p:nvPr/>
        </p:nvSpPr>
        <p:spPr>
          <a:xfrm>
            <a:off x="6615621" y="3330558"/>
            <a:ext cx="131446" cy="1015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100" baseline="30000" dirty="0" smtClean="0">
                <a:solidFill>
                  <a:srgbClr val="616269"/>
                </a:solidFill>
                <a:latin typeface="Arial"/>
                <a:cs typeface="Arial"/>
              </a:rPr>
              <a:t>§,</a:t>
            </a:r>
            <a:r>
              <a:rPr lang="it-IT" sz="1100" baseline="300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lang="en-GB" sz="1100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sellaDiTesto 52"/>
          <p:cNvSpPr txBox="1"/>
          <p:nvPr/>
        </p:nvSpPr>
        <p:spPr>
          <a:xfrm>
            <a:off x="4253594" y="4378154"/>
            <a:ext cx="1123706" cy="394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sz="9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Kojenecká výživa</a:t>
            </a:r>
          </a:p>
          <a:p>
            <a:pPr algn="ctr">
              <a:lnSpc>
                <a:spcPct val="95000"/>
              </a:lnSpc>
            </a:pPr>
            <a:r>
              <a:rPr lang="cs-CZ" sz="9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nízké množství</a:t>
            </a:r>
          </a:p>
          <a:p>
            <a:pPr algn="ctr">
              <a:lnSpc>
                <a:spcPct val="95000"/>
              </a:lnSpc>
            </a:pPr>
            <a:r>
              <a:rPr lang="cs-CZ" sz="9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9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CasellaDiTesto 53"/>
          <p:cNvSpPr txBox="1"/>
          <p:nvPr/>
        </p:nvSpPr>
        <p:spPr>
          <a:xfrm>
            <a:off x="5928763" y="4378154"/>
            <a:ext cx="740587" cy="1315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sz="900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Kojené děti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4" name="CasellaDiTesto 54"/>
          <p:cNvSpPr txBox="1"/>
          <p:nvPr/>
        </p:nvSpPr>
        <p:spPr>
          <a:xfrm>
            <a:off x="2696694" y="4378154"/>
            <a:ext cx="1120499" cy="394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Komerční výživa </a:t>
            </a:r>
          </a:p>
          <a:p>
            <a:pPr algn="ctr">
              <a:lnSpc>
                <a:spcPct val="95000"/>
              </a:lnSpc>
            </a:pPr>
            <a:r>
              <a:rPr lang="cs-CZ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vysoké množství </a:t>
            </a:r>
          </a:p>
          <a:p>
            <a:pPr algn="ctr">
              <a:lnSpc>
                <a:spcPct val="95000"/>
              </a:lnSpc>
            </a:pPr>
            <a:r>
              <a:rPr lang="cs-CZ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5" name="Connettore 1 74"/>
          <p:cNvCxnSpPr/>
          <p:nvPr/>
        </p:nvCxnSpPr>
        <p:spPr>
          <a:xfrm flipH="1">
            <a:off x="2069634" y="2922308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6" name="Connettore 1 75"/>
          <p:cNvCxnSpPr/>
          <p:nvPr/>
        </p:nvCxnSpPr>
        <p:spPr>
          <a:xfrm flipH="1">
            <a:off x="2069634" y="244918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7" name="Connettore 1 76"/>
          <p:cNvCxnSpPr/>
          <p:nvPr/>
        </p:nvCxnSpPr>
        <p:spPr>
          <a:xfrm flipH="1">
            <a:off x="2069634" y="3868558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8" name="Connettore 1 77"/>
          <p:cNvCxnSpPr/>
          <p:nvPr/>
        </p:nvCxnSpPr>
        <p:spPr>
          <a:xfrm flipH="1">
            <a:off x="2069634" y="3395433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9" name="Connettore 1 78"/>
          <p:cNvCxnSpPr/>
          <p:nvPr/>
        </p:nvCxnSpPr>
        <p:spPr>
          <a:xfrm flipH="1">
            <a:off x="2069634" y="4341682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3979572" y="2307276"/>
            <a:ext cx="0" cy="20338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5525037" y="2307276"/>
            <a:ext cx="0" cy="20338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-171413" y="5329158"/>
            <a:ext cx="93154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Existuje prokazatelný vztah mezi příjmem bílkoviny </a:t>
            </a:r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v </a:t>
            </a:r>
            <a:r>
              <a:rPr lang="cs-CZ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prvních </a:t>
            </a:r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6.měsících </a:t>
            </a:r>
            <a:r>
              <a:rPr lang="cs-CZ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života a objemem </a:t>
            </a:r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ledvin</a:t>
            </a:r>
            <a:r>
              <a:rPr lang="cs-CZ" sz="1600" baseline="300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cs-CZ" sz="5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cs-CZ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může mít dlouhodobý vliv na funkci </a:t>
            </a:r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ledvin</a:t>
            </a:r>
            <a:r>
              <a:rPr lang="cs-CZ" sz="1600" baseline="300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GB" sz="1600" baseline="30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7212516" y="3635737"/>
            <a:ext cx="1627009" cy="2357590"/>
            <a:chOff x="549531" y="683568"/>
            <a:chExt cx="4823685" cy="7577304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549531" y="1235838"/>
              <a:ext cx="1686480" cy="814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74" y="6077037"/>
            <a:ext cx="1571626" cy="53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5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048"/>
            <a:ext cx="8229600" cy="3682339"/>
          </a:xfrm>
        </p:spPr>
        <p:txBody>
          <a:bodyPr/>
          <a:lstStyle/>
          <a:p>
            <a:pPr lvl="1"/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Kojenci, kteří používali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 </a:t>
            </a:r>
            <a:r>
              <a:rPr lang="cs-CZ" sz="18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měli 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větší počet střevních b</a:t>
            </a:r>
            <a:r>
              <a:rPr lang="en-US" b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ifidoba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US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en-US" b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</a:t>
            </a:r>
            <a:r>
              <a:rPr lang="cs-CZ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srovnání s kojenci krmenými standardní kojeneckou výživou s vysokým obsahem bílkoviny</a:t>
            </a:r>
            <a:r>
              <a:rPr lang="en-US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endParaRPr lang="en-US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ángulo redondeado 12"/>
          <p:cNvSpPr/>
          <p:nvPr/>
        </p:nvSpPr>
        <p:spPr>
          <a:xfrm>
            <a:off x="457200" y="2695257"/>
            <a:ext cx="8239123" cy="3581718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Množství střevních </a:t>
            </a:r>
            <a:r>
              <a:rPr lang="cs-CZ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bifidobaktérií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 </a:t>
            </a:r>
            <a:r>
              <a:rPr lang="en-GB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GB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ěsících</a:t>
            </a:r>
            <a:r>
              <a:rPr lang="en-GB" sz="1400" b="1" baseline="300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00" b="1" baseline="30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457200" y="6616543"/>
            <a:ext cx="8180387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</a:t>
            </a:r>
            <a:r>
              <a:rPr lang="en-GB" sz="800" dirty="0" smtClean="0">
                <a:latin typeface="Arial"/>
                <a:cs typeface="Arial"/>
              </a:rPr>
              <a:t>. </a:t>
            </a:r>
            <a:r>
              <a:rPr lang="en-GB" sz="800" dirty="0" err="1" smtClean="0">
                <a:latin typeface="Arial"/>
                <a:cs typeface="Arial"/>
              </a:rPr>
              <a:t>Hascoet</a:t>
            </a:r>
            <a:r>
              <a:rPr lang="en-GB" sz="800" dirty="0" smtClean="0">
                <a:latin typeface="Arial"/>
                <a:cs typeface="Arial"/>
              </a:rPr>
              <a:t> </a:t>
            </a:r>
            <a:r>
              <a:rPr lang="en-GB" sz="800" dirty="0">
                <a:latin typeface="Arial"/>
                <a:cs typeface="Arial"/>
              </a:rPr>
              <a:t>JM, Hubert C, </a:t>
            </a:r>
            <a:r>
              <a:rPr lang="en-GB" sz="800" dirty="0" err="1">
                <a:latin typeface="Arial"/>
                <a:cs typeface="Arial"/>
              </a:rPr>
              <a:t>Rochat</a:t>
            </a:r>
            <a:r>
              <a:rPr lang="en-GB" sz="800" dirty="0">
                <a:latin typeface="Arial"/>
                <a:cs typeface="Arial"/>
              </a:rPr>
              <a:t> </a:t>
            </a:r>
            <a:r>
              <a:rPr lang="en-GB" sz="800" dirty="0" smtClean="0">
                <a:latin typeface="Arial"/>
                <a:cs typeface="Arial"/>
              </a:rPr>
              <a:t>F </a:t>
            </a:r>
            <a:r>
              <a:rPr lang="en-GB" sz="800" i="1" dirty="0">
                <a:latin typeface="Arial"/>
                <a:cs typeface="Arial"/>
              </a:rPr>
              <a:t>et al</a:t>
            </a:r>
            <a:r>
              <a:rPr lang="en-GB" sz="800" dirty="0">
                <a:latin typeface="Arial"/>
                <a:cs typeface="Arial"/>
              </a:rPr>
              <a:t>. J </a:t>
            </a:r>
            <a:r>
              <a:rPr lang="en-GB" sz="800" dirty="0" err="1">
                <a:latin typeface="Arial"/>
                <a:cs typeface="Arial"/>
              </a:rPr>
              <a:t>Pediatr</a:t>
            </a:r>
            <a:r>
              <a:rPr lang="en-GB" sz="800" dirty="0">
                <a:latin typeface="Arial"/>
                <a:cs typeface="Arial"/>
              </a:rPr>
              <a:t> </a:t>
            </a:r>
            <a:r>
              <a:rPr lang="en-GB" sz="800" dirty="0" err="1">
                <a:latin typeface="Arial"/>
                <a:cs typeface="Arial"/>
              </a:rPr>
              <a:t>Gastroenterol</a:t>
            </a:r>
            <a:r>
              <a:rPr lang="en-GB" sz="800" dirty="0">
                <a:latin typeface="Arial"/>
                <a:cs typeface="Arial"/>
              </a:rPr>
              <a:t> </a:t>
            </a:r>
            <a:r>
              <a:rPr lang="en-GB" sz="800" dirty="0" err="1">
                <a:latin typeface="Arial"/>
                <a:cs typeface="Arial"/>
              </a:rPr>
              <a:t>Nutr</a:t>
            </a:r>
            <a:r>
              <a:rPr lang="en-GB" sz="800" dirty="0">
                <a:latin typeface="Arial"/>
                <a:cs typeface="Arial"/>
              </a:rPr>
              <a:t> 2011;52:756-762</a:t>
            </a:r>
            <a:r>
              <a:rPr lang="en-GB" sz="800" dirty="0" smtClean="0">
                <a:latin typeface="Arial"/>
                <a:cs typeface="Arial"/>
              </a:rPr>
              <a:t>.</a:t>
            </a:r>
            <a:endParaRPr lang="en-GB" sz="800" dirty="0">
              <a:latin typeface="Arial"/>
              <a:cs typeface="Arial"/>
            </a:endParaRPr>
          </a:p>
        </p:txBody>
      </p:sp>
      <p:grpSp>
        <p:nvGrpSpPr>
          <p:cNvPr id="21" name="Gruppo 6"/>
          <p:cNvGrpSpPr/>
          <p:nvPr/>
        </p:nvGrpSpPr>
        <p:grpSpPr>
          <a:xfrm>
            <a:off x="4156883" y="3793740"/>
            <a:ext cx="703719" cy="2294580"/>
            <a:chOff x="2191666" y="3379224"/>
            <a:chExt cx="627387" cy="2294580"/>
          </a:xfrm>
        </p:grpSpPr>
        <p:sp>
          <p:nvSpPr>
            <p:cNvPr id="44" name="CasellaDiTesto 43"/>
            <p:cNvSpPr txBox="1"/>
            <p:nvPr/>
          </p:nvSpPr>
          <p:spPr>
            <a:xfrm>
              <a:off x="2191666" y="5381416"/>
              <a:ext cx="627387" cy="292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solidFill>
                    <a:srgbClr val="FF33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Mateřské </a:t>
              </a:r>
            </a:p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solidFill>
                    <a:srgbClr val="FF33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mléko</a:t>
              </a:r>
              <a:endParaRPr lang="en-GB" sz="1000" b="1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Rettangolo con angoli arrotondati sullo stesso lato 57"/>
            <p:cNvSpPr/>
            <p:nvPr/>
          </p:nvSpPr>
          <p:spPr>
            <a:xfrm>
              <a:off x="2195869" y="3379224"/>
              <a:ext cx="618972" cy="1945675"/>
            </a:xfrm>
            <a:prstGeom prst="round2SameRect">
              <a:avLst>
                <a:gd name="adj1" fmla="val 19423"/>
                <a:gd name="adj2" fmla="val 0"/>
              </a:avLst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gradFill>
                <a:gsLst>
                  <a:gs pos="0">
                    <a:srgbClr val="F8CCDE"/>
                  </a:gs>
                  <a:gs pos="100000">
                    <a:srgbClr val="F2A6C4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3560578" y="3344011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635517" y="5681509"/>
            <a:ext cx="661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560577" y="4512760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560577" y="3733594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igura a mano libera 26"/>
          <p:cNvSpPr/>
          <p:nvPr/>
        </p:nvSpPr>
        <p:spPr>
          <a:xfrm>
            <a:off x="3774791" y="3409574"/>
            <a:ext cx="173878" cy="2350436"/>
          </a:xfrm>
          <a:custGeom>
            <a:avLst/>
            <a:gdLst>
              <a:gd name="connsiteX0" fmla="*/ 0 w 0"/>
              <a:gd name="connsiteY0" fmla="*/ 0 h 1897551"/>
              <a:gd name="connsiteX1" fmla="*/ 0 w 0"/>
              <a:gd name="connsiteY1" fmla="*/ 1897551 h 189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7551">
                <a:moveTo>
                  <a:pt x="0" y="0"/>
                </a:moveTo>
                <a:lnTo>
                  <a:pt x="0" y="1897551"/>
                </a:lnTo>
              </a:path>
            </a:pathLst>
          </a:cu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28" name="CasellaDiTesto 27"/>
          <p:cNvSpPr txBox="1"/>
          <p:nvPr/>
        </p:nvSpPr>
        <p:spPr>
          <a:xfrm>
            <a:off x="3560578" y="4902343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o 86"/>
          <p:cNvGrpSpPr/>
          <p:nvPr/>
        </p:nvGrpSpPr>
        <p:grpSpPr>
          <a:xfrm>
            <a:off x="5303444" y="3793739"/>
            <a:ext cx="908903" cy="2305785"/>
            <a:chOff x="2100202" y="3287784"/>
            <a:chExt cx="810311" cy="2397672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2100202" y="5381416"/>
              <a:ext cx="810311" cy="304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BEBA PRO 1 </a:t>
              </a:r>
            </a:p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</a:t>
              </a:r>
              <a:r>
                <a:rPr lang="it-IT" sz="1000" b="1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it-IT" sz="1000" b="1" dirty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OPTIPRO</a:t>
              </a:r>
              <a:r>
                <a:rPr lang="it-IT" sz="1000" b="1" baseline="30000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® </a:t>
              </a:r>
              <a:endParaRPr lang="en-GB" sz="1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ttangolo con angoli arrotondati sullo stesso lato 89"/>
            <p:cNvSpPr/>
            <p:nvPr/>
          </p:nvSpPr>
          <p:spPr>
            <a:xfrm>
              <a:off x="2195869" y="3287784"/>
              <a:ext cx="618973" cy="2037115"/>
            </a:xfrm>
            <a:prstGeom prst="round2SameRect">
              <a:avLst>
                <a:gd name="adj1" fmla="val 19423"/>
                <a:gd name="adj2" fmla="val 0"/>
              </a:avLst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gradFill>
                <a:gsLst>
                  <a:gs pos="0">
                    <a:srgbClr val="9CD6DC"/>
                  </a:gs>
                  <a:gs pos="100000">
                    <a:srgbClr val="0098A8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grpSp>
        <p:nvGrpSpPr>
          <p:cNvPr id="30" name="Gruppo 90"/>
          <p:cNvGrpSpPr/>
          <p:nvPr/>
        </p:nvGrpSpPr>
        <p:grpSpPr>
          <a:xfrm>
            <a:off x="6260860" y="5089139"/>
            <a:ext cx="1492395" cy="1145375"/>
            <a:chOff x="1840121" y="4674623"/>
            <a:chExt cx="1330509" cy="1145375"/>
          </a:xfrm>
        </p:grpSpPr>
        <p:sp>
          <p:nvSpPr>
            <p:cNvPr id="40" name="CasellaDiTesto 39"/>
            <p:cNvSpPr txBox="1"/>
            <p:nvPr/>
          </p:nvSpPr>
          <p:spPr>
            <a:xfrm>
              <a:off x="1840121" y="5381416"/>
              <a:ext cx="1330509" cy="4385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Komerční výživa </a:t>
              </a:r>
            </a:p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 vysokým obsahem </a:t>
              </a:r>
            </a:p>
            <a:p>
              <a:pPr algn="ctr">
                <a:lnSpc>
                  <a:spcPct val="95000"/>
                </a:lnSpc>
              </a:pPr>
              <a:r>
                <a:rPr lang="cs-CZ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bílkoviny</a:t>
              </a:r>
              <a:endParaRPr lang="en-GB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Rettangolo con angoli arrotondati sullo stesso lato 93"/>
            <p:cNvSpPr/>
            <p:nvPr/>
          </p:nvSpPr>
          <p:spPr>
            <a:xfrm>
              <a:off x="2195868" y="4674623"/>
              <a:ext cx="618972" cy="650275"/>
            </a:xfrm>
            <a:prstGeom prst="round2SameRect">
              <a:avLst>
                <a:gd name="adj1" fmla="val 19423"/>
                <a:gd name="adj2" fmla="val 0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gradFill>
                <a:gsLst>
                  <a:gs pos="0">
                    <a:srgbClr val="E3E1E2"/>
                  </a:gs>
                  <a:gs pos="100000">
                    <a:srgbClr val="B3B1B2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3560578" y="4123177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3560577" y="5291926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sz="10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1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 rot="16200000">
            <a:off x="2607477" y="4451602"/>
            <a:ext cx="1413849" cy="2923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95000"/>
              </a:lnSpc>
            </a:pPr>
            <a:r>
              <a:rPr lang="it-IT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rocento</a:t>
            </a:r>
            <a:r>
              <a:rPr lang="cs-CZ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celkového </a:t>
            </a:r>
          </a:p>
          <a:p>
            <a:pPr algn="ctr">
              <a:lnSpc>
                <a:spcPct val="95000"/>
              </a:lnSpc>
            </a:pPr>
            <a:r>
              <a:rPr lang="cs-CZ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počtu baktérií</a:t>
            </a:r>
            <a:r>
              <a:rPr lang="it-IT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(%)</a:t>
            </a:r>
            <a:endParaRPr lang="en-GB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Figura a mano libera 34"/>
          <p:cNvSpPr/>
          <p:nvPr/>
        </p:nvSpPr>
        <p:spPr>
          <a:xfrm>
            <a:off x="3774791" y="5741327"/>
            <a:ext cx="3971726" cy="96089"/>
          </a:xfrm>
          <a:custGeom>
            <a:avLst/>
            <a:gdLst>
              <a:gd name="connsiteX0" fmla="*/ 0 w 4860985"/>
              <a:gd name="connsiteY0" fmla="*/ 0 h 0"/>
              <a:gd name="connsiteX1" fmla="*/ 4860985 w 486098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0985">
                <a:moveTo>
                  <a:pt x="0" y="0"/>
                </a:moveTo>
                <a:lnTo>
                  <a:pt x="4860985" y="0"/>
                </a:lnTo>
              </a:path>
            </a:pathLst>
          </a:custGeom>
          <a:noFill/>
          <a:ln w="3810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37" name="Figura a mano libera 36"/>
          <p:cNvSpPr/>
          <p:nvPr/>
        </p:nvSpPr>
        <p:spPr>
          <a:xfrm flipH="1">
            <a:off x="5786538" y="3545903"/>
            <a:ext cx="1223277" cy="1446650"/>
          </a:xfrm>
          <a:custGeom>
            <a:avLst/>
            <a:gdLst>
              <a:gd name="connsiteX0" fmla="*/ 1337094 w 1337094"/>
              <a:gd name="connsiteY0" fmla="*/ 69011 h 577970"/>
              <a:gd name="connsiteX1" fmla="*/ 1337094 w 1337094"/>
              <a:gd name="connsiteY1" fmla="*/ 0 h 577970"/>
              <a:gd name="connsiteX2" fmla="*/ 0 w 1337094"/>
              <a:gd name="connsiteY2" fmla="*/ 0 h 577970"/>
              <a:gd name="connsiteX3" fmla="*/ 0 w 1337094"/>
              <a:gd name="connsiteY3" fmla="*/ 577970 h 577970"/>
              <a:gd name="connsiteX0" fmla="*/ 1337094 w 1337094"/>
              <a:gd name="connsiteY0" fmla="*/ 69011 h 1423790"/>
              <a:gd name="connsiteX1" fmla="*/ 1337094 w 1337094"/>
              <a:gd name="connsiteY1" fmla="*/ 0 h 1423790"/>
              <a:gd name="connsiteX2" fmla="*/ 0 w 1337094"/>
              <a:gd name="connsiteY2" fmla="*/ 0 h 1423790"/>
              <a:gd name="connsiteX3" fmla="*/ 16693 w 1337094"/>
              <a:gd name="connsiteY3" fmla="*/ 1423790 h 1423790"/>
              <a:gd name="connsiteX0" fmla="*/ 1337094 w 1337094"/>
              <a:gd name="connsiteY0" fmla="*/ 69011 h 1423790"/>
              <a:gd name="connsiteX1" fmla="*/ 1337094 w 1337094"/>
              <a:gd name="connsiteY1" fmla="*/ 0 h 1423790"/>
              <a:gd name="connsiteX2" fmla="*/ 0 w 1337094"/>
              <a:gd name="connsiteY2" fmla="*/ 0 h 1423790"/>
              <a:gd name="connsiteX3" fmla="*/ 8347 w 1337094"/>
              <a:gd name="connsiteY3" fmla="*/ 1423790 h 1423790"/>
              <a:gd name="connsiteX0" fmla="*/ 1548533 w 1548533"/>
              <a:gd name="connsiteY0" fmla="*/ 69011 h 1400930"/>
              <a:gd name="connsiteX1" fmla="*/ 1548533 w 1548533"/>
              <a:gd name="connsiteY1" fmla="*/ 0 h 1400930"/>
              <a:gd name="connsiteX2" fmla="*/ 211439 w 1548533"/>
              <a:gd name="connsiteY2" fmla="*/ 0 h 1400930"/>
              <a:gd name="connsiteX3" fmla="*/ 2782 w 1548533"/>
              <a:gd name="connsiteY3" fmla="*/ 1400930 h 1400930"/>
              <a:gd name="connsiteX0" fmla="*/ 1339875 w 1339875"/>
              <a:gd name="connsiteY0" fmla="*/ 69011 h 1446650"/>
              <a:gd name="connsiteX1" fmla="*/ 1339875 w 1339875"/>
              <a:gd name="connsiteY1" fmla="*/ 0 h 1446650"/>
              <a:gd name="connsiteX2" fmla="*/ 2781 w 1339875"/>
              <a:gd name="connsiteY2" fmla="*/ 0 h 1446650"/>
              <a:gd name="connsiteX3" fmla="*/ 2782 w 1339875"/>
              <a:gd name="connsiteY3" fmla="*/ 1446650 h 144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875" h="1446650">
                <a:moveTo>
                  <a:pt x="1339875" y="69011"/>
                </a:moveTo>
                <a:lnTo>
                  <a:pt x="1339875" y="0"/>
                </a:lnTo>
                <a:lnTo>
                  <a:pt x="2781" y="0"/>
                </a:lnTo>
                <a:cubicBezTo>
                  <a:pt x="5563" y="474597"/>
                  <a:pt x="0" y="972053"/>
                  <a:pt x="2782" y="1446650"/>
                </a:cubicBezTo>
              </a:path>
            </a:pathLst>
          </a:custGeom>
          <a:noFill/>
          <a:ln w="9525">
            <a:solidFill>
              <a:srgbClr val="616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38" name="CasellaDiTesto 37"/>
          <p:cNvSpPr txBox="1"/>
          <p:nvPr/>
        </p:nvSpPr>
        <p:spPr>
          <a:xfrm>
            <a:off x="6154854" y="3394855"/>
            <a:ext cx="484108" cy="1246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smtClean="0">
                <a:solidFill>
                  <a:srgbClr val="616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p&lt;0.0002</a:t>
            </a:r>
            <a:endParaRPr lang="en-GB" sz="9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Connettore 1 47"/>
          <p:cNvCxnSpPr/>
          <p:nvPr/>
        </p:nvCxnSpPr>
        <p:spPr>
          <a:xfrm flipH="1">
            <a:off x="3726657" y="341782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Connettore 1 48"/>
          <p:cNvCxnSpPr/>
          <p:nvPr/>
        </p:nvCxnSpPr>
        <p:spPr>
          <a:xfrm flipH="1">
            <a:off x="3726657" y="3804649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Connettore 1 50"/>
          <p:cNvCxnSpPr/>
          <p:nvPr/>
        </p:nvCxnSpPr>
        <p:spPr>
          <a:xfrm flipH="1">
            <a:off x="3726657" y="4965136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Connettore 1 51"/>
          <p:cNvCxnSpPr/>
          <p:nvPr/>
        </p:nvCxnSpPr>
        <p:spPr>
          <a:xfrm flipH="1">
            <a:off x="3726657" y="4191478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Connettore 1 52"/>
          <p:cNvCxnSpPr/>
          <p:nvPr/>
        </p:nvCxnSpPr>
        <p:spPr>
          <a:xfrm flipH="1">
            <a:off x="3726657" y="5351965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Connettore 1 53"/>
          <p:cNvCxnSpPr/>
          <p:nvPr/>
        </p:nvCxnSpPr>
        <p:spPr>
          <a:xfrm flipH="1">
            <a:off x="3726657" y="4578307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Connettore 1 57"/>
          <p:cNvCxnSpPr/>
          <p:nvPr/>
        </p:nvCxnSpPr>
        <p:spPr>
          <a:xfrm flipH="1">
            <a:off x="3726657" y="5738795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9" name="Group 58"/>
          <p:cNvGrpSpPr/>
          <p:nvPr/>
        </p:nvGrpSpPr>
        <p:grpSpPr>
          <a:xfrm>
            <a:off x="653518" y="3161931"/>
            <a:ext cx="1740515" cy="2625401"/>
            <a:chOff x="497653" y="683568"/>
            <a:chExt cx="4875563" cy="75773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97653" y="1235840"/>
              <a:ext cx="1733945" cy="836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500" b="1" dirty="0" smtClean="0">
                  <a:solidFill>
                    <a:schemeClr val="bg1"/>
                  </a:solidFill>
                </a:rPr>
                <a:t>bílkoviny</a:t>
              </a:r>
              <a:endParaRPr lang="cs-CZ" sz="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44777" y="515929"/>
            <a:ext cx="5886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s OPTIPRO</a:t>
            </a:r>
            <a:r>
              <a:rPr lang="cs-CZ" sz="2000" b="1" baseline="30000" dirty="0" smtClean="0">
                <a:solidFill>
                  <a:srgbClr val="00B0F0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vantitě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418" y="90791"/>
            <a:ext cx="1371600" cy="1419225"/>
          </a:xfrm>
          <a:prstGeom prst="rect">
            <a:avLst/>
          </a:prstGeom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6" y="5828704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3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92" name="Straight Connector 91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eta-anal</a:t>
            </a:r>
            <a:r>
              <a:rPr lang="cs-CZ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ýza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vysoce kvalitních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randomi</a:t>
            </a:r>
            <a:r>
              <a:rPr lang="cs-CZ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zovaných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kontrolovaných studií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prokázala, že kojenci krmení 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 </a:t>
            </a:r>
            <a:r>
              <a:rPr lang="cs-CZ" sz="18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                  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ve 4.měsících věku růst blízký růstovým standardům 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  <a:r>
              <a:rPr lang="en-US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b="1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457200" y="6643839"/>
            <a:ext cx="8180387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</a:t>
            </a:r>
            <a:r>
              <a:rPr lang="en-GB" sz="800" dirty="0" err="1">
                <a:latin typeface="Arial"/>
                <a:cs typeface="Arial"/>
              </a:rPr>
              <a:t>Grathwohl</a:t>
            </a:r>
            <a:r>
              <a:rPr lang="en-GB" sz="800" dirty="0">
                <a:latin typeface="Arial"/>
                <a:cs typeface="Arial"/>
              </a:rPr>
              <a:t> DJ </a:t>
            </a:r>
            <a:r>
              <a:rPr lang="en-GB" sz="800" i="1" dirty="0">
                <a:latin typeface="Arial"/>
                <a:cs typeface="Arial"/>
              </a:rPr>
              <a:t>et al</a:t>
            </a:r>
            <a:r>
              <a:rPr lang="en-GB" sz="800" dirty="0" smtClean="0">
                <a:latin typeface="Arial"/>
                <a:cs typeface="Arial"/>
              </a:rPr>
              <a:t>. </a:t>
            </a:r>
            <a:r>
              <a:rPr lang="en-GB" sz="800" dirty="0">
                <a:latin typeface="Arial"/>
                <a:cs typeface="Arial"/>
              </a:rPr>
              <a:t>Abstract at EAPS </a:t>
            </a:r>
            <a:r>
              <a:rPr lang="en-GB" sz="800" dirty="0" smtClean="0">
                <a:latin typeface="Arial"/>
                <a:cs typeface="Arial"/>
              </a:rPr>
              <a:t>Congress </a:t>
            </a:r>
            <a:r>
              <a:rPr lang="en-GB" sz="800" dirty="0">
                <a:latin typeface="Arial"/>
                <a:cs typeface="Arial"/>
              </a:rPr>
              <a:t>2010.</a:t>
            </a:r>
          </a:p>
        </p:txBody>
      </p:sp>
      <p:sp>
        <p:nvSpPr>
          <p:cNvPr id="19" name="Rectángulo redondeado 12"/>
          <p:cNvSpPr/>
          <p:nvPr/>
        </p:nvSpPr>
        <p:spPr>
          <a:xfrm>
            <a:off x="457200" y="2879489"/>
            <a:ext cx="5891842" cy="3550824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 </a:t>
            </a:r>
            <a:r>
              <a:rPr lang="cs-CZ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1</a:t>
            </a:r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vs </a:t>
            </a:r>
            <a:r>
              <a:rPr lang="cs-CZ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standardy z-skóre </a:t>
            </a:r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</a:t>
            </a:r>
            <a:r>
              <a:rPr lang="cs-CZ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</a:t>
            </a:r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</a:t>
            </a:r>
            <a:r>
              <a:rPr lang="cs-CZ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</a:t>
            </a:r>
            <a:r>
              <a:rPr lang="cs-CZ" sz="12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ěsících</a:t>
            </a:r>
            <a:r>
              <a:rPr lang="en-US" sz="1200" b="1" baseline="300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961736" y="4046407"/>
            <a:ext cx="3113486" cy="1326912"/>
          </a:xfrm>
          <a:prstGeom prst="rect">
            <a:avLst/>
          </a:prstGeom>
          <a:gradFill flip="none" rotWithShape="1">
            <a:gsLst>
              <a:gs pos="0">
                <a:srgbClr val="E4E5E6">
                  <a:alpha val="0"/>
                </a:srgbClr>
              </a:gs>
              <a:gs pos="50000">
                <a:srgbClr val="ADAFB2">
                  <a:alpha val="82000"/>
                </a:srgbClr>
              </a:gs>
              <a:gs pos="100000">
                <a:srgbClr val="E4E5E6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redondeado 12"/>
          <p:cNvSpPr/>
          <p:nvPr/>
        </p:nvSpPr>
        <p:spPr>
          <a:xfrm>
            <a:off x="6418053" y="2879489"/>
            <a:ext cx="2295735" cy="3461934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GB" sz="1400" b="1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ttangolo arrotondato 33"/>
          <p:cNvSpPr/>
          <p:nvPr/>
        </p:nvSpPr>
        <p:spPr>
          <a:xfrm>
            <a:off x="6548999" y="2937510"/>
            <a:ext cx="2033843" cy="3308912"/>
          </a:xfrm>
          <a:prstGeom prst="roundRect">
            <a:avLst>
              <a:gd name="adj" fmla="val 75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ttangolo 34"/>
          <p:cNvSpPr/>
          <p:nvPr/>
        </p:nvSpPr>
        <p:spPr>
          <a:xfrm>
            <a:off x="6508012" y="2963545"/>
            <a:ext cx="211581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3175" algn="ctr">
              <a:spcBef>
                <a:spcPts val="1000"/>
              </a:spcBef>
            </a:pPr>
            <a:r>
              <a:rPr lang="en-US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cs-CZ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Dnes již existuje dostatek důkazů podporujících teorii, že nadbytečný příjem bílkovin v časném dětství vede k nadváze      a obezitě. Podívejte se na obal na složení kojenecké výživy, podívejte se na množství bílkoviny</a:t>
            </a:r>
            <a:r>
              <a:rPr lang="en-US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na </a:t>
            </a:r>
            <a:r>
              <a:rPr lang="en-US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100ml a</a:t>
            </a:r>
            <a:r>
              <a:rPr lang="cs-CZ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1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vybírejte kojeneckou výživu          s nejnižším množstvím bílkoviny na </a:t>
            </a:r>
            <a:r>
              <a:rPr lang="en-US" sz="11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100ml</a:t>
            </a:r>
            <a:r>
              <a:rPr lang="en-US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 </a:t>
            </a:r>
            <a:br>
              <a:rPr lang="en-US" sz="11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100" b="1" i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 Rebecca Hill, University of Queensland’s Child Nutrition Research Centre, </a:t>
            </a:r>
          </a:p>
          <a:p>
            <a:pPr algn="r"/>
            <a:r>
              <a:rPr lang="en-US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ABC News online Australia 2015</a:t>
            </a:r>
          </a:p>
        </p:txBody>
      </p:sp>
      <p:pic>
        <p:nvPicPr>
          <p:cNvPr id="37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15" y="5782957"/>
            <a:ext cx="944119" cy="373256"/>
          </a:xfrm>
          <a:prstGeom prst="rect">
            <a:avLst/>
          </a:prstGeom>
        </p:spPr>
      </p:pic>
      <p:cxnSp>
        <p:nvCxnSpPr>
          <p:cNvPr id="38" name="Connettore 1 37"/>
          <p:cNvCxnSpPr/>
          <p:nvPr/>
        </p:nvCxnSpPr>
        <p:spPr>
          <a:xfrm rot="5400000" flipH="1">
            <a:off x="3410433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2854700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-3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3098993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-2.5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3587579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-1.5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4320458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5053337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1.5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786220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ttore 1 44"/>
          <p:cNvCxnSpPr/>
          <p:nvPr/>
        </p:nvCxnSpPr>
        <p:spPr>
          <a:xfrm rot="5400000" flipH="1">
            <a:off x="3899019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Connettore 1 45"/>
          <p:cNvCxnSpPr/>
          <p:nvPr/>
        </p:nvCxnSpPr>
        <p:spPr>
          <a:xfrm rot="5400000" flipH="1">
            <a:off x="4387605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Connettore 1 46"/>
          <p:cNvCxnSpPr/>
          <p:nvPr/>
        </p:nvCxnSpPr>
        <p:spPr>
          <a:xfrm rot="5400000" flipH="1">
            <a:off x="4876191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Connettore 1 47"/>
          <p:cNvCxnSpPr/>
          <p:nvPr/>
        </p:nvCxnSpPr>
        <p:spPr>
          <a:xfrm rot="5400000" flipH="1">
            <a:off x="5853367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5541923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2.5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5297630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4809044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4564751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0.5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4076165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-0.5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831872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-1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3343286" y="5481344"/>
            <a:ext cx="179536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000" dirty="0" smtClean="0">
                <a:solidFill>
                  <a:srgbClr val="61626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-2</a:t>
            </a:r>
            <a:endParaRPr lang="en-GB" sz="1000" dirty="0">
              <a:solidFill>
                <a:srgbClr val="61626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Connettore 1 55"/>
          <p:cNvCxnSpPr/>
          <p:nvPr/>
        </p:nvCxnSpPr>
        <p:spPr>
          <a:xfrm rot="5400000" flipH="1">
            <a:off x="2921847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Connettore 1 56"/>
          <p:cNvCxnSpPr/>
          <p:nvPr/>
        </p:nvCxnSpPr>
        <p:spPr>
          <a:xfrm rot="5400000" flipH="1">
            <a:off x="3166140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Connettore 1 57"/>
          <p:cNvCxnSpPr/>
          <p:nvPr/>
        </p:nvCxnSpPr>
        <p:spPr>
          <a:xfrm rot="5400000" flipH="1">
            <a:off x="3654726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Connettore 1 58"/>
          <p:cNvCxnSpPr/>
          <p:nvPr/>
        </p:nvCxnSpPr>
        <p:spPr>
          <a:xfrm rot="5400000" flipH="1">
            <a:off x="4143312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Connettore 1 59"/>
          <p:cNvCxnSpPr/>
          <p:nvPr/>
        </p:nvCxnSpPr>
        <p:spPr>
          <a:xfrm rot="5400000" flipH="1">
            <a:off x="4631898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Connettore 1 60"/>
          <p:cNvCxnSpPr/>
          <p:nvPr/>
        </p:nvCxnSpPr>
        <p:spPr>
          <a:xfrm rot="5400000" flipH="1">
            <a:off x="5120484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Connettore 1 61"/>
          <p:cNvCxnSpPr/>
          <p:nvPr/>
        </p:nvCxnSpPr>
        <p:spPr>
          <a:xfrm rot="5400000" flipH="1">
            <a:off x="5364777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Connettore 1 62"/>
          <p:cNvCxnSpPr/>
          <p:nvPr/>
        </p:nvCxnSpPr>
        <p:spPr>
          <a:xfrm rot="5400000" flipH="1">
            <a:off x="5609070" y="5410630"/>
            <a:ext cx="45243" cy="0"/>
          </a:xfrm>
          <a:prstGeom prst="line">
            <a:avLst/>
          </a:prstGeom>
          <a:noFill/>
          <a:ln w="19050">
            <a:solidFill>
              <a:srgbClr val="E2B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Connettore 1 63"/>
          <p:cNvCxnSpPr/>
          <p:nvPr/>
        </p:nvCxnSpPr>
        <p:spPr>
          <a:xfrm>
            <a:off x="4165933" y="4052595"/>
            <a:ext cx="0" cy="1320812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64"/>
          <p:cNvCxnSpPr/>
          <p:nvPr/>
        </p:nvCxnSpPr>
        <p:spPr>
          <a:xfrm>
            <a:off x="4410226" y="4052595"/>
            <a:ext cx="0" cy="1320812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>
            <a:off x="4654519" y="4052595"/>
            <a:ext cx="0" cy="1320812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3526850" y="5664739"/>
            <a:ext cx="1789260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Z-s</a:t>
            </a:r>
            <a:r>
              <a:rPr lang="cs-CZ" sz="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kó</a:t>
            </a:r>
            <a:r>
              <a:rPr lang="it-IT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</a:t>
            </a:r>
            <a:br>
              <a:rPr lang="it-IT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růstové standardy </a:t>
            </a:r>
            <a:r>
              <a:rPr lang="it-IT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3987088" y="3450931"/>
            <a:ext cx="85991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Standardy</a:t>
            </a:r>
          </a:p>
          <a:p>
            <a:pPr algn="ctr">
              <a:lnSpc>
                <a:spcPct val="90000"/>
              </a:lnSpc>
            </a:pPr>
            <a:r>
              <a:rPr lang="it-IT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  <a:br>
              <a:rPr lang="it-IT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it-IT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5411057" y="3450931"/>
            <a:ext cx="761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Urychlený</a:t>
            </a:r>
            <a:endParaRPr lang="it-IT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růst</a:t>
            </a:r>
            <a:endParaRPr lang="it-IT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0" name="Gruppo 69"/>
          <p:cNvGrpSpPr/>
          <p:nvPr/>
        </p:nvGrpSpPr>
        <p:grpSpPr>
          <a:xfrm>
            <a:off x="2644499" y="3788910"/>
            <a:ext cx="3561351" cy="210881"/>
            <a:chOff x="2644499" y="3595722"/>
            <a:chExt cx="3561351" cy="261257"/>
          </a:xfrm>
        </p:grpSpPr>
        <p:sp>
          <p:nvSpPr>
            <p:cNvPr id="71" name="Freccia a destra 70"/>
            <p:cNvSpPr/>
            <p:nvPr/>
          </p:nvSpPr>
          <p:spPr>
            <a:xfrm>
              <a:off x="4425177" y="3595722"/>
              <a:ext cx="1780673" cy="261257"/>
            </a:xfrm>
            <a:prstGeom prst="rightArrow">
              <a:avLst>
                <a:gd name="adj1" fmla="val 70408"/>
                <a:gd name="adj2" fmla="val 33674"/>
              </a:avLst>
            </a:prstGeom>
            <a:gradFill flip="none" rotWithShape="1">
              <a:gsLst>
                <a:gs pos="70000">
                  <a:srgbClr val="C00000">
                    <a:alpha val="30000"/>
                  </a:srgbClr>
                </a:gs>
                <a:gs pos="31000">
                  <a:srgbClr val="00B050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reccia a destra 71"/>
            <p:cNvSpPr/>
            <p:nvPr/>
          </p:nvSpPr>
          <p:spPr>
            <a:xfrm flipH="1">
              <a:off x="2644499" y="3595722"/>
              <a:ext cx="1780673" cy="261257"/>
            </a:xfrm>
            <a:prstGeom prst="rightArrow">
              <a:avLst>
                <a:gd name="adj1" fmla="val 70408"/>
                <a:gd name="adj2" fmla="val 33674"/>
              </a:avLst>
            </a:prstGeom>
            <a:gradFill flip="none" rotWithShape="1">
              <a:gsLst>
                <a:gs pos="70000">
                  <a:srgbClr val="C00000">
                    <a:alpha val="30000"/>
                  </a:srgbClr>
                </a:gs>
                <a:gs pos="31000">
                  <a:srgbClr val="00B050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Rombo 72"/>
          <p:cNvSpPr/>
          <p:nvPr/>
        </p:nvSpPr>
        <p:spPr>
          <a:xfrm>
            <a:off x="4300991" y="4102759"/>
            <a:ext cx="139990" cy="220752"/>
          </a:xfrm>
          <a:prstGeom prst="diamond">
            <a:avLst/>
          </a:prstGeom>
          <a:solidFill>
            <a:srgbClr val="0098A8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ombo 73"/>
          <p:cNvSpPr/>
          <p:nvPr/>
        </p:nvSpPr>
        <p:spPr>
          <a:xfrm>
            <a:off x="4421760" y="4417482"/>
            <a:ext cx="139990" cy="220752"/>
          </a:xfrm>
          <a:prstGeom prst="diamond">
            <a:avLst/>
          </a:prstGeom>
          <a:solidFill>
            <a:srgbClr val="0098A8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ombo 74"/>
          <p:cNvSpPr/>
          <p:nvPr/>
        </p:nvSpPr>
        <p:spPr>
          <a:xfrm>
            <a:off x="4505867" y="4732205"/>
            <a:ext cx="139990" cy="220752"/>
          </a:xfrm>
          <a:prstGeom prst="diamond">
            <a:avLst/>
          </a:prstGeom>
          <a:solidFill>
            <a:srgbClr val="0098A8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ombo 75"/>
          <p:cNvSpPr/>
          <p:nvPr/>
        </p:nvSpPr>
        <p:spPr>
          <a:xfrm>
            <a:off x="4238448" y="5046928"/>
            <a:ext cx="139990" cy="220752"/>
          </a:xfrm>
          <a:prstGeom prst="diamond">
            <a:avLst/>
          </a:prstGeom>
          <a:solidFill>
            <a:srgbClr val="0098A8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CasellaDiTesto 76"/>
          <p:cNvSpPr txBox="1"/>
          <p:nvPr/>
        </p:nvSpPr>
        <p:spPr>
          <a:xfrm>
            <a:off x="2315849" y="4143886"/>
            <a:ext cx="70211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Váha/věk</a:t>
            </a:r>
            <a:endParaRPr lang="sv-SE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2315849" y="4458609"/>
            <a:ext cx="74860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Délka/věk</a:t>
            </a:r>
            <a:endParaRPr lang="sv-SE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2315849" y="4773332"/>
            <a:ext cx="8896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Obvod hlavy</a:t>
            </a:r>
            <a:endParaRPr lang="sv-SE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2315849" y="5088055"/>
            <a:ext cx="29014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BMI</a:t>
            </a:r>
          </a:p>
        </p:txBody>
      </p:sp>
      <p:sp>
        <p:nvSpPr>
          <p:cNvPr id="81" name="CasellaDiTesto 80"/>
          <p:cNvSpPr txBox="1"/>
          <p:nvPr/>
        </p:nvSpPr>
        <p:spPr>
          <a:xfrm>
            <a:off x="2614878" y="3450931"/>
            <a:ext cx="9258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Retard</a:t>
            </a:r>
            <a:r>
              <a:rPr lang="cs-CZ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ovaný</a:t>
            </a:r>
            <a:endParaRPr lang="it-IT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růst</a:t>
            </a:r>
            <a:endParaRPr lang="it-IT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2" name="Connettore 1 81"/>
          <p:cNvCxnSpPr/>
          <p:nvPr/>
        </p:nvCxnSpPr>
        <p:spPr>
          <a:xfrm>
            <a:off x="2767738" y="5379000"/>
            <a:ext cx="3307484" cy="0"/>
          </a:xfrm>
          <a:prstGeom prst="line">
            <a:avLst/>
          </a:prstGeom>
          <a:ln w="38100">
            <a:solidFill>
              <a:srgbClr val="E2B80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" descr="C:\Users\Viviana\Pictures\smiley_mood_sad_red_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06821" y="3783480"/>
            <a:ext cx="221740" cy="221740"/>
          </a:xfrm>
          <a:prstGeom prst="rect">
            <a:avLst/>
          </a:prstGeom>
          <a:noFill/>
        </p:spPr>
      </p:pic>
      <p:pic>
        <p:nvPicPr>
          <p:cNvPr id="84" name="Picture 2" descr="C:\Users\Viviana\Pictures\smiley_mood_sad_red_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18970" y="3783480"/>
            <a:ext cx="221740" cy="221740"/>
          </a:xfrm>
          <a:prstGeom prst="rect">
            <a:avLst/>
          </a:prstGeom>
          <a:noFill/>
        </p:spPr>
      </p:pic>
      <p:pic>
        <p:nvPicPr>
          <p:cNvPr id="85" name="Picture 2" descr="C:\Users\Viviana\Pictures\smiley_mood_sad_red_T.png"/>
          <p:cNvPicPr>
            <a:picLocks noChangeArrowheads="1"/>
          </p:cNvPicPr>
          <p:nvPr/>
        </p:nvPicPr>
        <p:blipFill>
          <a:blip r:embed="rId5" cstate="screen">
            <a:lum bright="-10000"/>
          </a:blip>
          <a:stretch>
            <a:fillRect/>
          </a:stretch>
        </p:blipFill>
        <p:spPr bwMode="auto">
          <a:xfrm>
            <a:off x="4296818" y="3782750"/>
            <a:ext cx="223200" cy="223200"/>
          </a:xfrm>
          <a:prstGeom prst="rect">
            <a:avLst/>
          </a:prstGeom>
          <a:noFill/>
        </p:spPr>
      </p:pic>
      <p:grpSp>
        <p:nvGrpSpPr>
          <p:cNvPr id="86" name="Gruppo 85"/>
          <p:cNvGrpSpPr/>
          <p:nvPr/>
        </p:nvGrpSpPr>
        <p:grpSpPr>
          <a:xfrm>
            <a:off x="4314543" y="6156924"/>
            <a:ext cx="1972564" cy="263036"/>
            <a:chOff x="2135969" y="5633049"/>
            <a:chExt cx="972417" cy="263036"/>
          </a:xfrm>
        </p:grpSpPr>
        <p:sp>
          <p:nvSpPr>
            <p:cNvPr id="87" name="Rombo 86"/>
            <p:cNvSpPr/>
            <p:nvPr/>
          </p:nvSpPr>
          <p:spPr>
            <a:xfrm>
              <a:off x="2135969" y="5633049"/>
              <a:ext cx="109268" cy="165972"/>
            </a:xfrm>
            <a:prstGeom prst="diamond">
              <a:avLst/>
            </a:prstGeom>
            <a:solidFill>
              <a:srgbClr val="009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2298540" y="5646786"/>
              <a:ext cx="809846" cy="2492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cs-CZ" sz="900" b="1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BEBA PRO 1 s</a:t>
              </a:r>
              <a:r>
                <a:rPr lang="en-GB" sz="900" b="1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O</a:t>
              </a:r>
              <a:r>
                <a:rPr lang="cs-CZ" sz="900" b="1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PTIPRO</a:t>
              </a:r>
              <a:r>
                <a:rPr lang="en-GB" sz="900" b="1" baseline="30000" dirty="0" smtClean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®</a:t>
              </a:r>
              <a:endParaRPr lang="en-GB" sz="9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71537" y="3447812"/>
            <a:ext cx="1520982" cy="2355741"/>
            <a:chOff x="497653" y="683568"/>
            <a:chExt cx="4875563" cy="757730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497653" y="1235839"/>
              <a:ext cx="1686481" cy="81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544777" y="515929"/>
            <a:ext cx="5886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BEBA PRO s OPTIPRO</a:t>
            </a:r>
            <a:r>
              <a:rPr lang="cs-CZ" sz="2000" b="1" baseline="30000" dirty="0" smtClean="0">
                <a:solidFill>
                  <a:srgbClr val="00CCFF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vantitě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418" y="90791"/>
            <a:ext cx="1371600" cy="14192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45521" y="219917"/>
            <a:ext cx="1284282" cy="1308292"/>
          </a:xfrm>
          <a:prstGeom prst="ellipse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Box 2"/>
          <p:cNvSpPr txBox="1"/>
          <p:nvPr/>
        </p:nvSpPr>
        <p:spPr>
          <a:xfrm rot="1325993">
            <a:off x="7668902" y="524338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NOVÉ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DŮKAZY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1" y="5876329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60" y="1610436"/>
            <a:ext cx="3722956" cy="910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14325"/>
            <a:ext cx="914399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H.A. 1</a:t>
            </a:r>
          </a:p>
          <a:p>
            <a:pPr algn="ctr"/>
            <a:endParaRPr lang="cs-CZ" sz="7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7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bílkovinou</a:t>
            </a:r>
            <a:r>
              <a:rPr lang="cs-CZ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54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OPTIPRO</a:t>
            </a:r>
            <a:r>
              <a:rPr lang="cs-CZ" sz="5400" b="1" baseline="30000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cs-CZ" sz="54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</a:t>
            </a:r>
            <a:endParaRPr lang="cs-CZ" sz="5400" b="1" dirty="0">
              <a:solidFill>
                <a:srgbClr val="66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89" y="1705634"/>
            <a:ext cx="2330236" cy="336519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90" y="4589443"/>
            <a:ext cx="1995881" cy="68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 </a:t>
            </a:r>
            <a:r>
              <a:rPr lang="cs-CZ" sz="18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HA 1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obsahuje 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nejmenší množství </a:t>
            </a:r>
            <a:r>
              <a:rPr lang="cs-CZ" b="1" dirty="0" err="1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inzulinogenních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aminokyselin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porovnání s konkurenčními výrobky</a:t>
            </a:r>
            <a:r>
              <a:rPr lang="en-US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1-3</a:t>
            </a:r>
            <a:endParaRPr lang="en-US" b="1" baseline="30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57199" y="6397381"/>
            <a:ext cx="8059947" cy="32874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1. Nestlé. Data on file. </a:t>
            </a:r>
            <a:r>
              <a:rPr lang="en-GB" sz="800" dirty="0" err="1" smtClean="0">
                <a:latin typeface="Arial"/>
                <a:cs typeface="Arial"/>
              </a:rPr>
              <a:t>Aminograms</a:t>
            </a:r>
            <a:r>
              <a:rPr lang="en-GB" sz="800" dirty="0" smtClean="0">
                <a:latin typeface="Arial"/>
                <a:cs typeface="Arial"/>
              </a:rPr>
              <a:t>. </a:t>
            </a:r>
            <a:r>
              <a:rPr lang="en-GB" sz="800" dirty="0" err="1" smtClean="0">
                <a:latin typeface="Arial"/>
                <a:cs typeface="Arial"/>
              </a:rPr>
              <a:t>Biessenhofen</a:t>
            </a:r>
            <a:r>
              <a:rPr lang="en-GB" sz="800" dirty="0" smtClean="0">
                <a:latin typeface="Arial"/>
                <a:cs typeface="Arial"/>
              </a:rPr>
              <a:t> (2013 &amp; 2014).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2. Zhang Z et al., Nutrients. 2013;5(12):4800-21. </a:t>
            </a:r>
          </a:p>
          <a:p>
            <a:pPr marL="1588" indent="-3175">
              <a:lnSpc>
                <a:spcPct val="89000"/>
              </a:lnSpc>
            </a:pPr>
            <a:r>
              <a:rPr lang="en-GB" sz="800" dirty="0" smtClean="0">
                <a:latin typeface="Arial"/>
                <a:cs typeface="Arial"/>
              </a:rPr>
              <a:t>3. Mead Johnson. Available at http://www.meadjohnson.com/pediatrics/us-en/sites/hcp-usa/files/Amino-Acids-236_1.pdf Accessed April 2015.</a:t>
            </a:r>
          </a:p>
        </p:txBody>
      </p:sp>
      <p:sp>
        <p:nvSpPr>
          <p:cNvPr id="19" name="Rectángulo redondeado 12"/>
          <p:cNvSpPr/>
          <p:nvPr/>
        </p:nvSpPr>
        <p:spPr>
          <a:xfrm>
            <a:off x="457201" y="2656778"/>
            <a:ext cx="8239122" cy="3359494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cs-CZ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 </a:t>
            </a:r>
            <a:r>
              <a:rPr lang="cs-CZ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inzulinogenních</a:t>
            </a:r>
            <a:r>
              <a:rPr lang="cs-CZ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aminokyselin ve srovnání s mateřským mlékem</a:t>
            </a:r>
            <a:r>
              <a:rPr lang="en-US" sz="1400" b="1" baseline="30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4" y="3162162"/>
            <a:ext cx="1602940" cy="2314873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7" y="3055700"/>
            <a:ext cx="3319317" cy="285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992153" y="3702883"/>
            <a:ext cx="2013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Mateřské mléko = 0</a:t>
            </a:r>
          </a:p>
          <a:p>
            <a:r>
              <a:rPr lang="cs-CZ" sz="1000" b="1" dirty="0" err="1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</a:t>
            </a:r>
            <a:r>
              <a:rPr lang="cs-CZ" sz="1000" b="1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1 s OPTIPRO</a:t>
            </a:r>
            <a:r>
              <a:rPr lang="cs-CZ" sz="1000" b="1" baseline="30000" dirty="0" smtClean="0">
                <a:solidFill>
                  <a:srgbClr val="0066CC"/>
                </a:solidFill>
                <a:latin typeface="Arial"/>
                <a:ea typeface="Tahoma" panose="020B0604030504040204" pitchFamily="34" charset="0"/>
                <a:cs typeface="Arial"/>
              </a:rPr>
              <a:t>®</a:t>
            </a:r>
            <a:r>
              <a:rPr lang="cs-CZ" sz="1000" b="1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H.A.</a:t>
            </a:r>
          </a:p>
          <a:p>
            <a:r>
              <a:rPr lang="cs-CZ" sz="1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Nutrilon</a:t>
            </a:r>
            <a:r>
              <a:rPr lang="cs-CZ" sz="1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1</a:t>
            </a:r>
          </a:p>
          <a:p>
            <a:r>
              <a:rPr lang="cs-CZ" sz="1000" b="1" dirty="0" err="1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Hipp</a:t>
            </a:r>
            <a:r>
              <a:rPr lang="cs-CZ" sz="10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1</a:t>
            </a:r>
            <a:endParaRPr lang="cs-CZ" sz="10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5" y="88551"/>
            <a:ext cx="1371600" cy="1409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13487" y="506648"/>
            <a:ext cx="5703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HA s OPTIPRO</a:t>
            </a:r>
            <a:r>
              <a:rPr lang="cs-CZ" sz="2000" b="1" baseline="30000" dirty="0" smtClean="0">
                <a:solidFill>
                  <a:srgbClr val="660066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99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valitě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7" y="5549936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7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Rectángulo redondeado 12"/>
          <p:cNvSpPr/>
          <p:nvPr/>
        </p:nvSpPr>
        <p:spPr>
          <a:xfrm>
            <a:off x="457200" y="2399168"/>
            <a:ext cx="5891842" cy="3677781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GB" sz="1400" b="1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egnaposto contenuto 47"/>
          <p:cNvSpPr>
            <a:spLocks noGrp="1"/>
          </p:cNvSpPr>
          <p:nvPr>
            <p:ph idx="1"/>
          </p:nvPr>
        </p:nvSpPr>
        <p:spPr>
          <a:xfrm>
            <a:off x="457200" y="1771048"/>
            <a:ext cx="8229600" cy="491866"/>
          </a:xfrm>
        </p:spPr>
        <p:txBody>
          <a:bodyPr>
            <a:spAutoFit/>
          </a:bodyPr>
          <a:lstStyle/>
          <a:p>
            <a:pPr lvl="1"/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 </a:t>
            </a:r>
            <a:r>
              <a:rPr lang="cs-CZ" sz="18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HA 1 </a:t>
            </a:r>
            <a:r>
              <a:rPr lang="cs-CZ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</a:t>
            </a:r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u="sng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jediným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částečným</a:t>
            </a:r>
            <a:r>
              <a:rPr lang="en-US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hydrolyzátem</a:t>
            </a:r>
            <a:r>
              <a:rPr lang="en-US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množstvím bílkoviny</a:t>
            </a:r>
            <a:r>
              <a:rPr lang="en-US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cs-CZ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en-US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g/100 kcal</a:t>
            </a:r>
          </a:p>
        </p:txBody>
      </p:sp>
      <p:sp>
        <p:nvSpPr>
          <p:cNvPr id="71" name="Footer Placeholder 4"/>
          <p:cNvSpPr txBox="1">
            <a:spLocks/>
          </p:cNvSpPr>
          <p:nvPr/>
        </p:nvSpPr>
        <p:spPr>
          <a:xfrm>
            <a:off x="457200" y="6657487"/>
            <a:ext cx="8180387" cy="10958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89000"/>
              </a:lnSpc>
            </a:pPr>
            <a:r>
              <a:rPr lang="en-GB" sz="800" dirty="0">
                <a:latin typeface="Arial"/>
                <a:cs typeface="Arial"/>
              </a:rPr>
              <a:t>1. EFSA NDA Panel. Scientific Opinion on the essential composition of infant and follow on formulae reference for public </a:t>
            </a:r>
            <a:r>
              <a:rPr lang="en-GB" sz="800" dirty="0" smtClean="0">
                <a:latin typeface="Arial"/>
                <a:cs typeface="Arial"/>
              </a:rPr>
              <a:t>consultation 2014;2(7</a:t>
            </a:r>
            <a:r>
              <a:rPr lang="en-GB" sz="800" dirty="0">
                <a:latin typeface="Arial"/>
                <a:cs typeface="Arial"/>
              </a:rPr>
              <a:t>):3760.</a:t>
            </a:r>
          </a:p>
        </p:txBody>
      </p:sp>
      <p:sp>
        <p:nvSpPr>
          <p:cNvPr id="40" name="Rectángulo redondeado 12"/>
          <p:cNvSpPr/>
          <p:nvPr/>
        </p:nvSpPr>
        <p:spPr>
          <a:xfrm>
            <a:off x="6418053" y="2399168"/>
            <a:ext cx="2295735" cy="3677781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GB" sz="1400" b="1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ttangolo arrotondato 40"/>
          <p:cNvSpPr/>
          <p:nvPr/>
        </p:nvSpPr>
        <p:spPr>
          <a:xfrm>
            <a:off x="6547449" y="2870371"/>
            <a:ext cx="2033843" cy="3107726"/>
          </a:xfrm>
          <a:prstGeom prst="roundRect">
            <a:avLst>
              <a:gd name="adj" fmla="val 757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tangolo 42"/>
          <p:cNvSpPr/>
          <p:nvPr/>
        </p:nvSpPr>
        <p:spPr>
          <a:xfrm>
            <a:off x="6452558" y="2903471"/>
            <a:ext cx="2261229" cy="261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3175" algn="ctr">
              <a:lnSpc>
                <a:spcPct val="95000"/>
              </a:lnSpc>
              <a:spcBef>
                <a:spcPts val="1000"/>
              </a:spcBef>
            </a:pPr>
            <a:r>
              <a:rPr lang="en-GB" sz="14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cs-CZ" sz="14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dnešnímu dni je </a:t>
            </a:r>
            <a:r>
              <a:rPr lang="cs-CZ" sz="14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jediné specifické složení </a:t>
            </a:r>
            <a:r>
              <a:rPr lang="cs-CZ" sz="14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syrovátkového hydrolyzátu o obsahu </a:t>
            </a:r>
            <a:r>
              <a:rPr lang="cs-CZ" sz="14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1,86 g bílkoviny na 100kcal schválené </a:t>
            </a:r>
            <a:r>
              <a:rPr lang="cs-CZ" sz="14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používání v počáteční a pokračovací kojenecké výživě .</a:t>
            </a:r>
            <a:r>
              <a:rPr lang="en-GB" sz="1400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n-GB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  <a:p>
            <a:pPr marL="3175" indent="-3175" algn="r">
              <a:lnSpc>
                <a:spcPct val="95000"/>
              </a:lnSpc>
              <a:spcBef>
                <a:spcPts val="1000"/>
              </a:spcBef>
            </a:pPr>
            <a:r>
              <a:rPr lang="en-GB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</a:t>
            </a:r>
            <a:r>
              <a:rPr lang="en-GB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Opinion on the essential composition of infant and follow-on </a:t>
            </a:r>
            <a:r>
              <a:rPr lang="en-GB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formulae</a:t>
            </a:r>
            <a:r>
              <a:rPr lang="en-GB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  <a:endParaRPr lang="en-GB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5" name="Agrupar 28"/>
          <p:cNvGrpSpPr/>
          <p:nvPr/>
        </p:nvGrpSpPr>
        <p:grpSpPr>
          <a:xfrm>
            <a:off x="6141389" y="2382030"/>
            <a:ext cx="1121640" cy="793376"/>
            <a:chOff x="1790894" y="2211372"/>
            <a:chExt cx="1384778" cy="979503"/>
          </a:xfrm>
        </p:grpSpPr>
        <p:pic>
          <p:nvPicPr>
            <p:cNvPr id="66" name="Imagen 29" descr="Untitled-1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308" y="2211372"/>
              <a:ext cx="979504" cy="97950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7" name="Rectángulo 30"/>
            <p:cNvSpPr/>
            <p:nvPr/>
          </p:nvSpPr>
          <p:spPr>
            <a:xfrm rot="18900000">
              <a:off x="1790894" y="2419106"/>
              <a:ext cx="1384778" cy="341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4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NEW 2014</a:t>
              </a:r>
              <a:endParaRPr lang="en-US" sz="1200" b="1" baseline="30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72" name="Picture 2" descr="http://www.docbuzz.fr/wp-content/uploads/2010/04/800px-EFSA_logo.svg_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99" y="5400759"/>
            <a:ext cx="1099414" cy="5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ángulo 39"/>
          <p:cNvSpPr/>
          <p:nvPr/>
        </p:nvSpPr>
        <p:spPr>
          <a:xfrm>
            <a:off x="4260925" y="5133908"/>
            <a:ext cx="1915589" cy="1108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" dirty="0" smtClean="0">
                <a:solidFill>
                  <a:srgbClr val="616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Informace z obalů kojeneckých výživ</a:t>
            </a:r>
            <a:endParaRPr lang="en-GB" sz="800" dirty="0" smtClean="0">
              <a:solidFill>
                <a:srgbClr val="6162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166188"/>
              </p:ext>
            </p:extLst>
          </p:nvPr>
        </p:nvGraphicFramePr>
        <p:xfrm>
          <a:off x="2432649" y="3077414"/>
          <a:ext cx="374386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385"/>
                <a:gridCol w="577970"/>
                <a:gridCol w="81951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Značka</a:t>
                      </a:r>
                      <a:endParaRPr lang="en-US" sz="1200" b="1" dirty="0" smtClean="0">
                        <a:solidFill>
                          <a:srgbClr val="28358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Množství bílkoviny</a:t>
                      </a:r>
                      <a:r>
                        <a:rPr lang="de-DE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de-DE" sz="1200" b="1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de-DE" sz="1200" b="0" dirty="0" smtClean="0">
                          <a:solidFill>
                            <a:srgbClr val="28358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(g/100 kcal)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66006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Nestlé BEBA HA 1            s OPTIPRO</a:t>
                      </a:r>
                      <a:r>
                        <a:rPr lang="fr-FR" sz="1200" b="1" baseline="30000" dirty="0" smtClean="0">
                          <a:solidFill>
                            <a:srgbClr val="66006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®</a:t>
                      </a:r>
                      <a:r>
                        <a:rPr lang="cs-CZ" sz="1200" b="1" dirty="0" smtClean="0">
                          <a:solidFill>
                            <a:srgbClr val="66006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66006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 </a:t>
                      </a:r>
                      <a:endParaRPr lang="cs-CZ" sz="1200" b="1" dirty="0" smtClean="0">
                        <a:solidFill>
                          <a:srgbClr val="660066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66006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Nutrilon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HA 1</a:t>
                      </a:r>
                      <a:endParaRPr lang="fr-FR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Hipp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HA 1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Combiotic</a:t>
                      </a:r>
                      <a:endParaRPr lang="fr-FR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Sunar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HA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s-ES" sz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A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222394"/>
            <a:ext cx="1508415" cy="21783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44777" y="515929"/>
            <a:ext cx="5886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HA s OPTIPRO</a:t>
            </a:r>
            <a:r>
              <a:rPr lang="cs-CZ" sz="2000" b="1" baseline="30000" dirty="0" smtClean="0">
                <a:solidFill>
                  <a:srgbClr val="660066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vantitě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18" y="90791"/>
            <a:ext cx="1371600" cy="1419225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5516082"/>
            <a:ext cx="1188467" cy="4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90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70" cy="3593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593206"/>
            <a:ext cx="9144000" cy="326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601" y="374626"/>
            <a:ext cx="2241659" cy="12242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4703">
            <a:off x="-24098" y="618891"/>
            <a:ext cx="2216851" cy="12242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27" y="-388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1866</a:t>
            </a:r>
            <a:endParaRPr lang="cs-CZ" sz="54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37350" y="-123336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1867</a:t>
            </a:r>
            <a:endParaRPr lang="cs-CZ" sz="5400" b="1" dirty="0">
              <a:solidFill>
                <a:srgbClr val="0000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942">
            <a:off x="6770405" y="55729"/>
            <a:ext cx="2295135" cy="1994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1088" y="476493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1890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753" y="2322040"/>
            <a:ext cx="3163815" cy="18338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20081" y="2322693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1929</a:t>
            </a:r>
            <a:endParaRPr lang="cs-CZ" sz="5400" b="1" dirty="0">
              <a:solidFill>
                <a:srgbClr val="0000FF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652592" y="4560903"/>
            <a:ext cx="2761973" cy="2133816"/>
            <a:chOff x="6652592" y="4560903"/>
            <a:chExt cx="2761973" cy="213381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46166">
              <a:off x="6652592" y="4560903"/>
              <a:ext cx="2761973" cy="21338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06465" y="5078113"/>
              <a:ext cx="803103" cy="926896"/>
            </a:xfrm>
            <a:prstGeom prst="rect">
              <a:avLst/>
            </a:prstGeom>
          </p:spPr>
        </p:pic>
      </p:grpSp>
      <p:pic>
        <p:nvPicPr>
          <p:cNvPr id="24" name="Picture 2" descr="C:\Users\VNIKOLO\NN_Violeta_2012-13\OBJ\Breastfeeding Breast milk\Breast milk expert Danone and Nestle\Pictures\New Folder\IMG_0621.JPG"/>
          <p:cNvPicPr>
            <a:picLocks noChangeAspect="1" noChangeArrowheads="1"/>
          </p:cNvPicPr>
          <p:nvPr/>
        </p:nvPicPr>
        <p:blipFill>
          <a:blip r:embed="rId10" cstate="print"/>
          <a:srcRect l="55797" t="16039" r="27536" b="55169"/>
          <a:stretch>
            <a:fillRect/>
          </a:stretch>
        </p:blipFill>
        <p:spPr bwMode="auto">
          <a:xfrm>
            <a:off x="5997310" y="4942164"/>
            <a:ext cx="1434438" cy="1858532"/>
          </a:xfrm>
          <a:prstGeom prst="rect">
            <a:avLst/>
          </a:prstGeom>
          <a:ln w="38100" cap="sq" cmpd="thickThin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7829" y="4331634"/>
            <a:ext cx="1772252" cy="18174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824487">
            <a:off x="4650160" y="3624151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1938</a:t>
            </a:r>
            <a:endParaRPr lang="cs-CZ" sz="5400" b="1" dirty="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67156">
            <a:off x="2567805" y="4356312"/>
            <a:ext cx="1718242" cy="25429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20775026">
            <a:off x="2518165" y="3945388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1947</a:t>
            </a:r>
            <a:endParaRPr lang="cs-CZ" sz="5400" b="1" dirty="0">
              <a:solidFill>
                <a:srgbClr val="0000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26" y="5447734"/>
            <a:ext cx="2815891" cy="139233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9878" y="4813121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1986</a:t>
            </a:r>
            <a:endParaRPr lang="cs-CZ" sz="5400" b="1" dirty="0">
              <a:solidFill>
                <a:srgbClr val="0000FF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5" y="3144381"/>
            <a:ext cx="2044423" cy="17853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1780" y="2638146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2001</a:t>
            </a:r>
            <a:endParaRPr lang="cs-CZ" sz="5400" b="1" dirty="0">
              <a:solidFill>
                <a:srgbClr val="0000F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849418" y="1762552"/>
            <a:ext cx="1954713" cy="2111999"/>
            <a:chOff x="2549339" y="1823626"/>
            <a:chExt cx="1954713" cy="211199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49339" y="1823626"/>
              <a:ext cx="1328655" cy="211199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68646" y="1866561"/>
              <a:ext cx="1635406" cy="540268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 rot="20704715">
            <a:off x="1783356" y="1790344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0000FF"/>
                </a:solidFill>
              </a:rPr>
              <a:t>2014</a:t>
            </a:r>
            <a:endParaRPr lang="cs-CZ" sz="5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331256">
            <a:off x="7474990" y="4243879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1936</a:t>
            </a:r>
            <a:endParaRPr lang="cs-CZ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4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" y="-6975"/>
            <a:ext cx="9144000" cy="2505075"/>
          </a:xfrm>
          <a:prstGeom prst="rect">
            <a:avLst/>
          </a:prstGeom>
        </p:spPr>
      </p:pic>
      <p:sp>
        <p:nvSpPr>
          <p:cNvPr id="89" name="Rectángulo redondeado 12"/>
          <p:cNvSpPr/>
          <p:nvPr/>
        </p:nvSpPr>
        <p:spPr>
          <a:xfrm>
            <a:off x="228599" y="1699487"/>
            <a:ext cx="8620125" cy="4987063"/>
          </a:xfrm>
          <a:prstGeom prst="roundRect">
            <a:avLst>
              <a:gd name="adj" fmla="val 5152"/>
            </a:avLst>
          </a:prstGeom>
          <a:gradFill flip="none" rotWithShape="1">
            <a:gsLst>
              <a:gs pos="70000">
                <a:schemeClr val="bg1"/>
              </a:gs>
              <a:gs pos="0">
                <a:schemeClr val="bg1"/>
              </a:gs>
              <a:gs pos="100000">
                <a:srgbClr val="F9E9C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GB" sz="1400" b="1" baseline="30000" dirty="0">
              <a:solidFill>
                <a:srgbClr val="616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824248" y="5022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824248" y="12621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4"/>
          <p:cNvSpPr/>
          <p:nvPr/>
        </p:nvSpPr>
        <p:spPr>
          <a:xfrm>
            <a:off x="804929" y="46665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" y="69860"/>
            <a:ext cx="1524213" cy="1552792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395698" y="515929"/>
            <a:ext cx="6184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Nestlé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HA s OPTIPRO</a:t>
            </a:r>
            <a:r>
              <a:rPr lang="cs-CZ" sz="2000" b="1" baseline="30000" dirty="0" smtClean="0">
                <a:solidFill>
                  <a:srgbClr val="660066"/>
                </a:solidFill>
                <a:latin typeface="Arial"/>
                <a:ea typeface="Verdana" panose="020B0604030504040204" pitchFamily="34" charset="0"/>
                <a:cs typeface="Arial"/>
              </a:rPr>
              <a:t>®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 </a:t>
            </a:r>
          </a:p>
          <a:p>
            <a:pPr algn="ctr"/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nejbližší ke </a:t>
            </a:r>
            <a:r>
              <a:rPr lang="cs-CZ" sz="24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ompozici</a:t>
            </a: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mateřského mléka</a:t>
            </a:r>
            <a:endParaRPr lang="cs-CZ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7" y="2569124"/>
            <a:ext cx="1584031" cy="61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323528" y="4161641"/>
            <a:ext cx="8379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140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Kojení je nejlepší způsob výživy kojenců. Pro </a:t>
            </a:r>
            <a:r>
              <a:rPr lang="cs-CZ" altLang="cs-CZ" sz="14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zdravé kojence, kteří nemohou být </a:t>
            </a:r>
            <a:r>
              <a:rPr lang="cs-CZ" altLang="cs-CZ" sz="140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výhradně </a:t>
            </a:r>
            <a:r>
              <a:rPr lang="cs-CZ" altLang="cs-CZ" sz="14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kojeni a kteří mají rodinnou </a:t>
            </a:r>
            <a:r>
              <a:rPr lang="cs-CZ" altLang="cs-CZ" sz="140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alergickou </a:t>
            </a:r>
            <a:r>
              <a:rPr lang="cs-CZ" altLang="cs-CZ" sz="14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anamnézu, </a:t>
            </a:r>
            <a:r>
              <a:rPr lang="cs-CZ" alt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krmení </a:t>
            </a:r>
            <a:r>
              <a:rPr lang="cs-CZ" altLang="cs-C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 syrovátkovou </a:t>
            </a:r>
            <a:r>
              <a:rPr lang="cs-CZ" alt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částečně </a:t>
            </a:r>
            <a:r>
              <a:rPr lang="cs-CZ" altLang="cs-C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hydrolyzovanou </a:t>
            </a:r>
            <a:r>
              <a:rPr lang="cs-CZ" alt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kojeneckou formulí </a:t>
            </a:r>
            <a:r>
              <a:rPr lang="cs-CZ" altLang="cs-C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narození </a:t>
            </a:r>
            <a:r>
              <a:rPr lang="cs-CZ" alt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cs-CZ" altLang="cs-C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4.měsíce</a:t>
            </a:r>
            <a:r>
              <a:rPr lang="cs-CZ" altLang="cs-CZ" sz="14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altLang="cs-CZ" sz="140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rozdíl od </a:t>
            </a:r>
            <a:r>
              <a:rPr lang="cs-CZ" altLang="cs-CZ" sz="14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výživy obsahující intaktní bílkovinu  kravského mléka, </a:t>
            </a:r>
            <a:r>
              <a:rPr lang="cs-CZ" alt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může </a:t>
            </a:r>
            <a:r>
              <a:rPr lang="cs-CZ" altLang="cs-C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snížit riziko rozvoje atopické dermatitidy v průběhu 1 roku života </a:t>
            </a:r>
            <a:r>
              <a:rPr lang="cs-CZ" altLang="cs-CZ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cs-CZ" altLang="cs-C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do 3 let věku</a:t>
            </a:r>
            <a:r>
              <a:rPr lang="cs-CZ" altLang="cs-CZ" sz="14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altLang="cs-CZ" sz="140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FDA dospěla        k závěru, že vztah mezi 100% syrovátkovou částečně hydrolyzovanou kojeneckou formulí a snížením rizika vzniku atopické </a:t>
            </a:r>
            <a:r>
              <a:rPr lang="cs-CZ" altLang="cs-CZ" sz="1400" dirty="0" err="1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dermatitídy</a:t>
            </a:r>
            <a:r>
              <a:rPr lang="cs-CZ" altLang="cs-CZ" sz="140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 neznámý, protože pro tento vztah je málo vědecké dokumentace.</a:t>
            </a:r>
          </a:p>
          <a:p>
            <a:pPr eaLnBrk="1" hangingPunct="1"/>
            <a:endParaRPr lang="cs-CZ" altLang="cs-CZ" sz="1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Částečně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hydrolyzovaná formule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neměla být používána dětmi, které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alergické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mléko nebo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existujícími příznaky alergie na mléko. Pokud máte podezření, že vaše dítě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alergii na mléko, nebo pokud vaše dítě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již používá speciální formuli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léčbu alergie,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péče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volba vašeho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vašeho dítěte by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měla </a:t>
            </a:r>
            <a:r>
              <a:rPr lang="cs-CZ" sz="1000" i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být pod dohledem </a:t>
            </a:r>
            <a:r>
              <a:rPr lang="cs-CZ" sz="1000" i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lékaře.</a:t>
            </a:r>
            <a:endParaRPr lang="cs-CZ" altLang="cs-CZ" sz="1000" i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96800" y="3164195"/>
            <a:ext cx="8307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Qualified </a:t>
            </a:r>
            <a:r>
              <a:rPr lang="en-US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Claim Petition for the Relationship Between 100% Whey-Protein Partially Hydrolyzed Infant Formula and Reduced Risk of Atopic Dermatitis </a:t>
            </a:r>
            <a:endParaRPr lang="cs-CZ" sz="12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Docket No. FDA-2009-Q-0301</a:t>
            </a:r>
            <a:r>
              <a:rPr lang="en-US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cs-CZ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12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FDA; 2011 May.</a:t>
            </a:r>
            <a:r>
              <a:rPr lang="en-US" sz="12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244" y="1815170"/>
            <a:ext cx="7400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660066"/>
                </a:solidFill>
              </a:rPr>
              <a:t>BEBA HA 1 </a:t>
            </a:r>
            <a:r>
              <a:rPr lang="cs-CZ" sz="2000" b="1" dirty="0" smtClean="0">
                <a:solidFill>
                  <a:srgbClr val="660066"/>
                </a:solidFill>
              </a:rPr>
              <a:t>=&gt; </a:t>
            </a:r>
            <a:r>
              <a:rPr lang="cs-CZ" sz="2000" b="1" u="sng" dirty="0" smtClean="0">
                <a:solidFill>
                  <a:srgbClr val="660066"/>
                </a:solidFill>
              </a:rPr>
              <a:t>jediná</a:t>
            </a:r>
            <a:r>
              <a:rPr lang="cs-CZ" sz="2000" b="1" dirty="0" smtClean="0">
                <a:solidFill>
                  <a:srgbClr val="660066"/>
                </a:solidFill>
              </a:rPr>
              <a:t> HA výživa s prokázaným zdravotním účinkem</a:t>
            </a:r>
          </a:p>
          <a:p>
            <a:r>
              <a:rPr lang="cs-CZ" sz="2000" b="1" dirty="0"/>
              <a:t>	</a:t>
            </a:r>
            <a:r>
              <a:rPr lang="cs-CZ" sz="2000" b="1" dirty="0" smtClean="0"/>
              <a:t>         </a:t>
            </a:r>
            <a:r>
              <a:rPr lang="cs-CZ" sz="2000" b="1" dirty="0" smtClean="0">
                <a:solidFill>
                  <a:srgbClr val="660066"/>
                </a:solidFill>
              </a:rPr>
              <a:t>=&gt; </a:t>
            </a:r>
            <a:r>
              <a:rPr lang="cs-CZ" sz="2000" b="1" u="sng" dirty="0" smtClean="0">
                <a:solidFill>
                  <a:srgbClr val="660066"/>
                </a:solidFill>
              </a:rPr>
              <a:t>jediná</a:t>
            </a:r>
            <a:r>
              <a:rPr lang="cs-CZ" sz="2000" b="1" dirty="0" smtClean="0">
                <a:solidFill>
                  <a:srgbClr val="660066"/>
                </a:solidFill>
              </a:rPr>
              <a:t> prokazatelně snižuje riziko vzniku alergií</a:t>
            </a:r>
            <a:endParaRPr lang="cs-CZ" sz="2000" b="1" dirty="0">
              <a:solidFill>
                <a:srgbClr val="660066"/>
              </a:solidFill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4" b="95180" l="16811" r="84127">
                        <a14:foregroundMark x1="27778" y1="31161" x2="69408" y2="30889"/>
                        <a14:foregroundMark x1="26263" y1="38018" x2="75036" y2="37271"/>
                        <a14:foregroundMark x1="40909" y1="45214" x2="63564" y2="44263"/>
                        <a14:foregroundMark x1="80592" y1="88052" x2="80592" y2="88052"/>
                        <a14:foregroundMark x1="80087" y1="88798" x2="80087" y2="88798"/>
                        <a14:foregroundMark x1="79582" y1="89545" x2="79582" y2="89545"/>
                        <a14:foregroundMark x1="80736" y1="89274" x2="80736" y2="89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04" y="-7830"/>
            <a:ext cx="1666176" cy="17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1885970"/>
            <a:ext cx="2329302" cy="576942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Může být kojenec </a:t>
            </a:r>
          </a:p>
          <a:p>
            <a:pPr algn="ctr"/>
            <a:r>
              <a:rPr lang="cs-CZ" b="1" dirty="0" smtClean="0"/>
              <a:t>výhradně kojen?</a:t>
            </a:r>
            <a:endParaRPr lang="cs-CZ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168063"/>
            <a:ext cx="2329302" cy="576942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Byla zjištěna rodinná alergická zátěž?</a:t>
            </a:r>
            <a:endParaRPr lang="cs-CZ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53741" y="2462912"/>
            <a:ext cx="0" cy="70515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1520" y="4450157"/>
            <a:ext cx="2329302" cy="1089780"/>
          </a:xfrm>
          <a:prstGeom prst="rect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BEBA H.A. 1 </a:t>
            </a:r>
          </a:p>
          <a:p>
            <a:pPr algn="ctr"/>
            <a:r>
              <a:rPr lang="cs-CZ" sz="1600" b="1" dirty="0" smtClean="0"/>
              <a:t>do doby</a:t>
            </a:r>
          </a:p>
          <a:p>
            <a:pPr algn="ctr"/>
            <a:r>
              <a:rPr lang="cs-CZ" sz="1600" b="1" dirty="0" smtClean="0"/>
              <a:t>než je zjištěna rodinná alergická zátěž</a:t>
            </a:r>
            <a:endParaRPr lang="cs-CZ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53741" y="3745005"/>
            <a:ext cx="0" cy="70515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0826" y="2651090"/>
            <a:ext cx="465345" cy="328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</a:t>
            </a:r>
            <a:endParaRPr lang="cs-CZ" dirty="0"/>
          </a:p>
        </p:txBody>
      </p:sp>
      <p:sp>
        <p:nvSpPr>
          <p:cNvPr id="18" name="TextBox 17"/>
          <p:cNvSpPr txBox="1"/>
          <p:nvPr/>
        </p:nvSpPr>
        <p:spPr>
          <a:xfrm>
            <a:off x="950826" y="3933183"/>
            <a:ext cx="465345" cy="328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</a:t>
            </a:r>
            <a:endParaRPr lang="cs-CZ" dirty="0"/>
          </a:p>
        </p:txBody>
      </p:sp>
      <p:sp>
        <p:nvSpPr>
          <p:cNvPr id="19" name="Rectangle 18"/>
          <p:cNvSpPr/>
          <p:nvPr/>
        </p:nvSpPr>
        <p:spPr>
          <a:xfrm>
            <a:off x="3783043" y="1885149"/>
            <a:ext cx="2329302" cy="576942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Výhradní kojení </a:t>
            </a:r>
          </a:p>
          <a:p>
            <a:pPr algn="ctr"/>
            <a:r>
              <a:rPr lang="cs-CZ" sz="1600" b="1" dirty="0" smtClean="0"/>
              <a:t>(min. do 6. měsíce)</a:t>
            </a:r>
            <a:endParaRPr lang="cs-CZ" sz="1600" b="1" dirty="0"/>
          </a:p>
        </p:txBody>
      </p:sp>
      <p:cxnSp>
        <p:nvCxnSpPr>
          <p:cNvPr id="20" name="Straight Arrow Connector 19"/>
          <p:cNvCxnSpPr>
            <a:stCxn id="10" idx="3"/>
            <a:endCxn id="19" idx="1"/>
          </p:cNvCxnSpPr>
          <p:nvPr/>
        </p:nvCxnSpPr>
        <p:spPr>
          <a:xfrm flipV="1">
            <a:off x="2580822" y="2173620"/>
            <a:ext cx="1202221" cy="82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784158" y="3168063"/>
            <a:ext cx="2329302" cy="1282094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Rodinná alergická zátěž? </a:t>
            </a:r>
          </a:p>
          <a:p>
            <a:pPr algn="ctr"/>
            <a:r>
              <a:rPr lang="cs-CZ" sz="1400" b="1" dirty="0" smtClean="0"/>
              <a:t>(alergie v přímé linii </a:t>
            </a:r>
          </a:p>
          <a:p>
            <a:pPr algn="ctr"/>
            <a:r>
              <a:rPr lang="cs-CZ" sz="1400" b="1" dirty="0" smtClean="0"/>
              <a:t>– rodič/rodiče, sourozenec)</a:t>
            </a:r>
            <a:endParaRPr lang="cs-CZ" sz="14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80822" y="3423661"/>
            <a:ext cx="1202221" cy="82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58934" y="1844824"/>
            <a:ext cx="645997" cy="328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ANO</a:t>
            </a:r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2858934" y="3094866"/>
            <a:ext cx="645997" cy="328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ANO</a:t>
            </a:r>
            <a:endParaRPr lang="cs-CZ" dirty="0"/>
          </a:p>
        </p:txBody>
      </p:sp>
      <p:cxnSp>
        <p:nvCxnSpPr>
          <p:cNvPr id="25" name="Straight Connector 24"/>
          <p:cNvCxnSpPr>
            <a:stCxn id="15" idx="3"/>
          </p:cNvCxnSpPr>
          <p:nvPr/>
        </p:nvCxnSpPr>
        <p:spPr>
          <a:xfrm>
            <a:off x="2580822" y="4995047"/>
            <a:ext cx="6011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181933" y="3424482"/>
            <a:ext cx="0" cy="15705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2"/>
          </p:cNvCxnSpPr>
          <p:nvPr/>
        </p:nvCxnSpPr>
        <p:spPr>
          <a:xfrm>
            <a:off x="3181933" y="3423661"/>
            <a:ext cx="601110" cy="821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112345" y="3404100"/>
            <a:ext cx="751388" cy="82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2623" y="3042228"/>
            <a:ext cx="465345" cy="328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</a:t>
            </a:r>
            <a:endParaRPr lang="cs-CZ" dirty="0"/>
          </a:p>
        </p:txBody>
      </p:sp>
      <p:sp>
        <p:nvSpPr>
          <p:cNvPr id="32" name="Rectangle 31"/>
          <p:cNvSpPr/>
          <p:nvPr/>
        </p:nvSpPr>
        <p:spPr>
          <a:xfrm>
            <a:off x="6863733" y="2869895"/>
            <a:ext cx="2028747" cy="54820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2"/>
                </a:solidFill>
              </a:rPr>
              <a:t>Mléčná výživa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63733" y="5330115"/>
            <a:ext cx="2028747" cy="1063062"/>
          </a:xfrm>
          <a:prstGeom prst="rect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BEBA H.A. 1 </a:t>
            </a:r>
          </a:p>
          <a:p>
            <a:pPr algn="ctr"/>
            <a:r>
              <a:rPr lang="cs-CZ" sz="1600" b="1" dirty="0" smtClean="0"/>
              <a:t>s postupným zařazováním příkrmů</a:t>
            </a:r>
            <a:endParaRPr lang="cs-CZ" sz="1600" b="1" dirty="0"/>
          </a:p>
        </p:txBody>
      </p:sp>
      <p:cxnSp>
        <p:nvCxnSpPr>
          <p:cNvPr id="34" name="Straight Connector 33"/>
          <p:cNvCxnSpPr>
            <a:stCxn id="21" idx="2"/>
          </p:cNvCxnSpPr>
          <p:nvPr/>
        </p:nvCxnSpPr>
        <p:spPr>
          <a:xfrm flipH="1">
            <a:off x="4938741" y="4450157"/>
            <a:ext cx="10068" cy="9161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948809" y="5366346"/>
            <a:ext cx="1914923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92744" y="4570094"/>
            <a:ext cx="645997" cy="328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ANO</a:t>
            </a:r>
            <a:endParaRPr lang="cs-CZ" dirty="0"/>
          </a:p>
        </p:txBody>
      </p:sp>
      <p:sp>
        <p:nvSpPr>
          <p:cNvPr id="41" name="Rectangle 4"/>
          <p:cNvSpPr/>
          <p:nvPr/>
        </p:nvSpPr>
        <p:spPr>
          <a:xfrm>
            <a:off x="804929" y="260587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Box 41"/>
          <p:cNvSpPr txBox="1"/>
          <p:nvPr/>
        </p:nvSpPr>
        <p:spPr>
          <a:xfrm>
            <a:off x="1452879" y="476672"/>
            <a:ext cx="6744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POSTUP VOLBY VÝŽIVY NEKOJENÉHO DÍTĚTE</a:t>
            </a:r>
            <a:endParaRPr lang="cs-CZ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" name="Straight Connector 6"/>
          <p:cNvCxnSpPr/>
          <p:nvPr/>
        </p:nvCxnSpPr>
        <p:spPr>
          <a:xfrm>
            <a:off x="824248" y="309091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6"/>
          <p:cNvCxnSpPr/>
          <p:nvPr/>
        </p:nvCxnSpPr>
        <p:spPr>
          <a:xfrm>
            <a:off x="809221" y="989525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1328288" cy="87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26" y="5147835"/>
            <a:ext cx="1086322" cy="1568804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7645521" y="839042"/>
            <a:ext cx="1284282" cy="1308292"/>
          </a:xfrm>
          <a:prstGeom prst="ellipse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Box 46"/>
          <p:cNvSpPr txBox="1"/>
          <p:nvPr/>
        </p:nvSpPr>
        <p:spPr>
          <a:xfrm rot="1325993">
            <a:off x="7668902" y="1143463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NOVÉ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DŮKAZY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67" y="5104648"/>
            <a:ext cx="872587" cy="126014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7268043" y="3468182"/>
            <a:ext cx="1140548" cy="1636465"/>
            <a:chOff x="497653" y="683568"/>
            <a:chExt cx="4875563" cy="757730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497653" y="1235840"/>
              <a:ext cx="1764929" cy="921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2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200" b="1" dirty="0" smtClean="0">
                  <a:solidFill>
                    <a:schemeClr val="bg1"/>
                  </a:solidFill>
                </a:rPr>
                <a:t>bílkoviny</a:t>
              </a:r>
              <a:endParaRPr lang="cs-CZ" sz="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53" y="6075412"/>
            <a:ext cx="2278289" cy="775334"/>
          </a:xfrm>
          <a:prstGeom prst="rect">
            <a:avLst/>
          </a:prstGeom>
        </p:spPr>
      </p:pic>
      <p:sp>
        <p:nvSpPr>
          <p:cNvPr id="52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61" y="1023391"/>
            <a:ext cx="4141785" cy="5892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Straight Connector 18"/>
          <p:cNvCxnSpPr/>
          <p:nvPr/>
        </p:nvCxnSpPr>
        <p:spPr>
          <a:xfrm>
            <a:off x="824248" y="197190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4248" y="985901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/>
          <p:nvPr/>
        </p:nvSpPr>
        <p:spPr>
          <a:xfrm>
            <a:off x="804929" y="190426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Box 21"/>
          <p:cNvSpPr txBox="1"/>
          <p:nvPr/>
        </p:nvSpPr>
        <p:spPr>
          <a:xfrm>
            <a:off x="1" y="19239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cs-CZ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3K BÍLKOVINA – VÝHODY</a:t>
            </a:r>
          </a:p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předních odborníků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165" y="-100375"/>
            <a:ext cx="1689825" cy="1604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5641" y="1257766"/>
            <a:ext cx="4336508" cy="5926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73" y="3168784"/>
            <a:ext cx="3909927" cy="5343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632" y="2522620"/>
            <a:ext cx="4216972" cy="577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50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2278982"/>
            <a:ext cx="9144000" cy="458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050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99434" y="237207"/>
            <a:ext cx="7569791" cy="829612"/>
            <a:chOff x="1399434" y="237207"/>
            <a:chExt cx="7569791" cy="82961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418753" y="273671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18753" y="1034535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4"/>
            <p:cNvSpPr/>
            <p:nvPr/>
          </p:nvSpPr>
          <p:spPr>
            <a:xfrm>
              <a:off x="1399434" y="237207"/>
              <a:ext cx="7534141" cy="82961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8753" y="383587"/>
              <a:ext cx="75504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7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Nestlé - Nový koncept „první“ výživy</a:t>
              </a:r>
              <a:endParaRPr lang="cs-CZ" sz="2700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Rectangle 5"/>
          <p:cNvSpPr/>
          <p:nvPr/>
        </p:nvSpPr>
        <p:spPr>
          <a:xfrm>
            <a:off x="0" y="5899645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2" y="2179033"/>
            <a:ext cx="611308" cy="550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5" y="1190644"/>
            <a:ext cx="3792569" cy="5658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287378" y="2332750"/>
            <a:ext cx="784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Chci své dítě kojit, ale budu mít vždy dostatek mateřského mléka?</a:t>
            </a:r>
            <a:endParaRPr lang="cs-CZ" sz="1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2" y="3135730"/>
            <a:ext cx="611308" cy="5503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7378" y="3289447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správně připravit kojenecké mléko?</a:t>
            </a:r>
            <a:endParaRPr lang="cs-CZ" sz="1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2" y="4095520"/>
            <a:ext cx="611308" cy="5503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87378" y="4249237"/>
            <a:ext cx="7125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Obsahuje kojenecké mléko všechno co moje dítě potřebuje?</a:t>
            </a:r>
            <a:endParaRPr lang="cs-CZ" sz="1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2" y="5148466"/>
            <a:ext cx="611308" cy="5503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87378" y="5302183"/>
            <a:ext cx="3411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Jaký typ výživy mám zvolit?</a:t>
            </a:r>
            <a:endParaRPr lang="cs-CZ" sz="1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4624"/>
            <a:ext cx="1328288" cy="87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0" y="661410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2278982"/>
            <a:ext cx="9144000" cy="458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05075"/>
          </a:xfrm>
          <a:prstGeom prst="rect">
            <a:avLst/>
          </a:prstGeom>
        </p:spPr>
      </p:pic>
      <p:sp>
        <p:nvSpPr>
          <p:cNvPr id="16" name="Rectangle 5"/>
          <p:cNvSpPr/>
          <p:nvPr/>
        </p:nvSpPr>
        <p:spPr>
          <a:xfrm>
            <a:off x="0" y="5899645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" b="99328" l="0" r="99136">
                        <a14:foregroundMark x1="19002" y1="38004" x2="19002" y2="38004"/>
                        <a14:foregroundMark x1="32630" y1="32534" x2="32630" y2="32534"/>
                        <a14:foregroundMark x1="30710" y1="40883" x2="30710" y2="40883"/>
                        <a14:foregroundMark x1="19002" y1="40883" x2="19002" y2="40883"/>
                        <a14:foregroundMark x1="24088" y1="39731" x2="24088" y2="39731"/>
                        <a14:foregroundMark x1="23608" y1="35797" x2="23608" y2="35797"/>
                        <a14:foregroundMark x1="35317" y1="37812" x2="35317" y2="37812"/>
                        <a14:foregroundMark x1="61708" y1="52111" x2="61708" y2="52111"/>
                        <a14:foregroundMark x1="41939" y1="40595" x2="41939" y2="40595"/>
                        <a14:foregroundMark x1="35317" y1="41075" x2="35317" y2="41075"/>
                        <a14:foregroundMark x1="62572" y1="68330" x2="62572" y2="68330"/>
                        <a14:foregroundMark x1="60653" y1="67658" x2="60653" y2="67658"/>
                        <a14:foregroundMark x1="57965" y1="67083" x2="57965" y2="67083"/>
                        <a14:foregroundMark x1="30422" y1="37332" x2="30422" y2="37332"/>
                        <a14:foregroundMark x1="41939" y1="17946" x2="41939" y2="17946"/>
                        <a14:foregroundMark x1="43666" y1="17274" x2="43666" y2="17274"/>
                        <a14:foregroundMark x1="45873" y1="17562" x2="45873" y2="17562"/>
                        <a14:foregroundMark x1="52207" y1="19290" x2="52207" y2="19290"/>
                        <a14:foregroundMark x1="58637" y1="19098" x2="58637" y2="19098"/>
                        <a14:foregroundMark x1="65259" y1="67658" x2="65259" y2="67658"/>
                        <a14:foregroundMark x1="21209" y1="37812" x2="21209" y2="37812"/>
                        <a14:foregroundMark x1="25624" y1="41267" x2="25624" y2="41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63" y="1841688"/>
            <a:ext cx="4328553" cy="4328553"/>
          </a:xfrm>
          <a:prstGeom prst="rect">
            <a:avLst/>
          </a:prstGeom>
          <a:ln>
            <a:noFill/>
          </a:ln>
        </p:spPr>
      </p:pic>
      <p:sp>
        <p:nvSpPr>
          <p:cNvPr id="28" name="Rounded Rectangle 27"/>
          <p:cNvSpPr/>
          <p:nvPr/>
        </p:nvSpPr>
        <p:spPr>
          <a:xfrm>
            <a:off x="1181589" y="1373907"/>
            <a:ext cx="6895505" cy="761753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87497" y="5866673"/>
            <a:ext cx="3791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</a:t>
            </a:r>
            <a:r>
              <a:rPr lang="cs-CZ" sz="4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</a:t>
            </a:r>
            <a:endParaRPr lang="cs-CZ" sz="40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7072" y="5876198"/>
            <a:ext cx="3780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H.A. </a:t>
            </a:r>
            <a:r>
              <a:rPr lang="cs-CZ" sz="4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</a:t>
            </a:r>
            <a:endParaRPr lang="cs-CZ" sz="4000" b="1" dirty="0">
              <a:solidFill>
                <a:srgbClr val="66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4624"/>
            <a:ext cx="1328288" cy="87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141922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„PRVNÍ BEZPEČNÁ LAHEV“ </a:t>
            </a:r>
            <a:endParaRPr lang="cs-CZ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7497" y="5866673"/>
            <a:ext cx="3908303" cy="71741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ounded Rectangle 29"/>
          <p:cNvSpPr/>
          <p:nvPr/>
        </p:nvSpPr>
        <p:spPr>
          <a:xfrm>
            <a:off x="4702758" y="5855266"/>
            <a:ext cx="3908303" cy="717411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Group 17"/>
          <p:cNvGrpSpPr/>
          <p:nvPr/>
        </p:nvGrpSpPr>
        <p:grpSpPr>
          <a:xfrm>
            <a:off x="1399434" y="237207"/>
            <a:ext cx="7569791" cy="829612"/>
            <a:chOff x="1399434" y="237207"/>
            <a:chExt cx="7569791" cy="82961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418753" y="273671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8753" y="1034535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4"/>
            <p:cNvSpPr/>
            <p:nvPr/>
          </p:nvSpPr>
          <p:spPr>
            <a:xfrm>
              <a:off x="1399434" y="237207"/>
              <a:ext cx="7534141" cy="82961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18753" y="383587"/>
              <a:ext cx="75504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7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Nestlé - Nový koncept „první“ výživy</a:t>
              </a:r>
              <a:endParaRPr lang="cs-CZ" sz="2700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04" y="5289902"/>
            <a:ext cx="1571626" cy="53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83" y1="39731" x2="17083" y2="39731"/>
                        <a14:foregroundMark x1="30710" y1="40595" x2="30710" y2="40595"/>
                        <a14:foregroundMark x1="60845" y1="52687" x2="60845" y2="52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8" y="1841688"/>
            <a:ext cx="4328553" cy="4328553"/>
          </a:xfrm>
          <a:prstGeom prst="rect">
            <a:avLst/>
          </a:prstGeom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0" y="661410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2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2278982"/>
            <a:ext cx="9144000" cy="458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05075"/>
          </a:xfrm>
          <a:prstGeom prst="rect">
            <a:avLst/>
          </a:prstGeom>
        </p:spPr>
      </p:pic>
      <p:sp>
        <p:nvSpPr>
          <p:cNvPr id="16" name="Rectangle 5"/>
          <p:cNvSpPr/>
          <p:nvPr/>
        </p:nvSpPr>
        <p:spPr>
          <a:xfrm>
            <a:off x="0" y="5899645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Group 11"/>
          <p:cNvGrpSpPr/>
          <p:nvPr/>
        </p:nvGrpSpPr>
        <p:grpSpPr>
          <a:xfrm>
            <a:off x="1360856" y="2633599"/>
            <a:ext cx="5783259" cy="547057"/>
            <a:chOff x="1360856" y="2633599"/>
            <a:chExt cx="5783259" cy="5470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856" y="2633599"/>
              <a:ext cx="554255" cy="54705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905180" y="2746861"/>
              <a:ext cx="52389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Pojistka při kojení = psychický klid</a:t>
              </a:r>
              <a:endParaRPr lang="cs-CZ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60856" y="1547678"/>
            <a:ext cx="7204076" cy="626897"/>
            <a:chOff x="1360856" y="1547678"/>
            <a:chExt cx="7204076" cy="626897"/>
          </a:xfrm>
        </p:grpSpPr>
        <p:sp>
          <p:nvSpPr>
            <p:cNvPr id="24" name="TextBox 23"/>
            <p:cNvSpPr txBox="1"/>
            <p:nvPr/>
          </p:nvSpPr>
          <p:spPr>
            <a:xfrm>
              <a:off x="1820778" y="1589800"/>
              <a:ext cx="67441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600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První, tzv. </a:t>
              </a:r>
              <a:r>
                <a:rPr lang="cs-CZ" sz="3200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</a:t>
              </a:r>
              <a:r>
                <a:rPr lang="cs-CZ" sz="2600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-kojenecká formule</a:t>
              </a:r>
              <a:endParaRPr lang="cs-CZ" sz="2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856" y="1547678"/>
              <a:ext cx="554255" cy="54705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360856" y="3585061"/>
            <a:ext cx="7411259" cy="923330"/>
            <a:chOff x="1360856" y="3585061"/>
            <a:chExt cx="7411259" cy="923330"/>
          </a:xfrm>
        </p:grpSpPr>
        <p:sp>
          <p:nvSpPr>
            <p:cNvPr id="28" name="TextBox 27"/>
            <p:cNvSpPr txBox="1"/>
            <p:nvPr/>
          </p:nvSpPr>
          <p:spPr>
            <a:xfrm>
              <a:off x="1971855" y="3585061"/>
              <a:ext cx="68002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Hygienické balení = není riziko kontaminace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Tekutá forma	 = není riziko špatné přípravy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Pohodlné použití	 = lehká manipulace</a:t>
              </a:r>
              <a:endParaRPr lang="cs-CZ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856" y="3653561"/>
              <a:ext cx="554255" cy="54705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360856" y="4928086"/>
            <a:ext cx="7741477" cy="646331"/>
            <a:chOff x="1360856" y="4966186"/>
            <a:chExt cx="7741477" cy="6463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856" y="4968895"/>
              <a:ext cx="554255" cy="54705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971855" y="4966186"/>
              <a:ext cx="71304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Přesná dávka = není riziko překrmení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Složení 	      = přesně podle potřeb novorozence</a:t>
              </a:r>
              <a:endParaRPr lang="cs-CZ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60856" y="5994886"/>
            <a:ext cx="7632473" cy="646331"/>
            <a:chOff x="1360856" y="5994886"/>
            <a:chExt cx="7632473" cy="64633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856" y="5997595"/>
              <a:ext cx="554255" cy="54705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971855" y="5994886"/>
              <a:ext cx="70214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Standardní i HA formule </a:t>
              </a:r>
              <a:r>
                <a:rPr lang="cs-CZ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</a:t>
              </a: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= poslední doporučení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b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Návaznost na další výživu = počáteční formule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-1" y="1420360"/>
            <a:ext cx="1287379" cy="67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0" name="Group 49"/>
          <p:cNvGrpSpPr/>
          <p:nvPr/>
        </p:nvGrpSpPr>
        <p:grpSpPr>
          <a:xfrm>
            <a:off x="196316" y="1380344"/>
            <a:ext cx="858338" cy="797506"/>
            <a:chOff x="196316" y="1380344"/>
            <a:chExt cx="858338" cy="79750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6" y="1380344"/>
              <a:ext cx="398416" cy="79750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8" y="1380344"/>
              <a:ext cx="398416" cy="797506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200070" y="2438809"/>
            <a:ext cx="858338" cy="797506"/>
            <a:chOff x="196316" y="1380344"/>
            <a:chExt cx="858338" cy="79750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6" y="1380344"/>
              <a:ext cx="398416" cy="79750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8" y="1380344"/>
              <a:ext cx="398416" cy="79750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188196" y="3625624"/>
            <a:ext cx="858338" cy="797506"/>
            <a:chOff x="196316" y="1380344"/>
            <a:chExt cx="858338" cy="79750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6" y="1380344"/>
              <a:ext cx="398416" cy="797506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8" y="1380344"/>
              <a:ext cx="398416" cy="797506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206436" y="4771988"/>
            <a:ext cx="858338" cy="797506"/>
            <a:chOff x="196316" y="1380344"/>
            <a:chExt cx="858338" cy="79750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6" y="1380344"/>
              <a:ext cx="398416" cy="79750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8" y="1380344"/>
              <a:ext cx="398416" cy="797506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88196" y="5817673"/>
            <a:ext cx="858338" cy="797506"/>
            <a:chOff x="196316" y="1380344"/>
            <a:chExt cx="858338" cy="79750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6" y="1380344"/>
              <a:ext cx="398416" cy="79750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8" y="1380344"/>
              <a:ext cx="398416" cy="797506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399434" y="237207"/>
            <a:ext cx="7569791" cy="829612"/>
            <a:chOff x="1399434" y="237207"/>
            <a:chExt cx="7569791" cy="82961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1418753" y="273671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418753" y="1034535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4"/>
            <p:cNvSpPr/>
            <p:nvPr/>
          </p:nvSpPr>
          <p:spPr>
            <a:xfrm>
              <a:off x="1399434" y="237207"/>
              <a:ext cx="7534141" cy="82961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418753" y="383587"/>
              <a:ext cx="75504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7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Nestlé - Nový koncept „první“ výživy</a:t>
              </a:r>
              <a:endParaRPr lang="cs-CZ" sz="2700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4624"/>
            <a:ext cx="1328288" cy="87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754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0" y="2278982"/>
            <a:ext cx="9144000" cy="458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=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05075"/>
          </a:xfrm>
          <a:prstGeom prst="rect">
            <a:avLst/>
          </a:prstGeom>
        </p:spPr>
      </p:pic>
      <p:sp>
        <p:nvSpPr>
          <p:cNvPr id="16" name="Rectangle 5"/>
          <p:cNvSpPr/>
          <p:nvPr/>
        </p:nvSpPr>
        <p:spPr>
          <a:xfrm>
            <a:off x="0" y="5899645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101"/>
            <a:ext cx="2437474" cy="2437474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" y="4216609"/>
            <a:ext cx="2504149" cy="2641391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57" y="2297481"/>
            <a:ext cx="713295" cy="1427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57" y="4753936"/>
            <a:ext cx="713295" cy="14277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6475" y="2524028"/>
            <a:ext cx="673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endParaRPr lang="cs-CZ" sz="4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76475" y="5014270"/>
            <a:ext cx="673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endParaRPr lang="cs-CZ" sz="4400" b="1" dirty="0">
              <a:solidFill>
                <a:srgbClr val="66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5" y="2278982"/>
            <a:ext cx="713295" cy="14277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5" y="4753936"/>
            <a:ext cx="713295" cy="142779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894924" y="2683465"/>
            <a:ext cx="1394886" cy="49311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Right Arrow 45"/>
          <p:cNvSpPr/>
          <p:nvPr/>
        </p:nvSpPr>
        <p:spPr>
          <a:xfrm>
            <a:off x="4886136" y="5161955"/>
            <a:ext cx="1394886" cy="493119"/>
          </a:xfrm>
          <a:prstGeom prst="righ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58" y="4308200"/>
            <a:ext cx="1523831" cy="2200628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6612734" y="1667777"/>
            <a:ext cx="1534752" cy="2373362"/>
            <a:chOff x="549531" y="683568"/>
            <a:chExt cx="4823685" cy="757730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49531" y="1235838"/>
              <a:ext cx="1686480" cy="814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44624"/>
            <a:ext cx="1328288" cy="87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1399434" y="237207"/>
            <a:ext cx="7569791" cy="829612"/>
            <a:chOff x="1399434" y="237207"/>
            <a:chExt cx="7569791" cy="82961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418753" y="273671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418753" y="1034535"/>
              <a:ext cx="753414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4"/>
            <p:cNvSpPr/>
            <p:nvPr/>
          </p:nvSpPr>
          <p:spPr>
            <a:xfrm>
              <a:off x="1399434" y="237207"/>
              <a:ext cx="7534141" cy="82961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18753" y="383587"/>
              <a:ext cx="75504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7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Nestlé - Nový koncept „první“ výživy</a:t>
              </a:r>
              <a:endParaRPr lang="cs-CZ" sz="2700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61410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8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24248" y="197190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4248" y="985901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/>
          <p:nvPr/>
        </p:nvSpPr>
        <p:spPr>
          <a:xfrm>
            <a:off x="804929" y="190426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70" y="4499719"/>
            <a:ext cx="1504017" cy="21720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" y="3034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SHRNUTÍ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699661" y="4335806"/>
            <a:ext cx="1463333" cy="2377706"/>
            <a:chOff x="497653" y="683568"/>
            <a:chExt cx="4875563" cy="75773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97653" y="1235839"/>
              <a:ext cx="1886414" cy="882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1925" y="1279755"/>
            <a:ext cx="909576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 je stavebním kamenem života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 mateřského mléka má 3K výhody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Pouze Nestlé 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PRO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obsahuje bílkovinu </a:t>
            </a:r>
            <a:r>
              <a:rPr lang="cs-CZ" sz="20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OPTIPRO</a:t>
            </a:r>
            <a:r>
              <a:rPr lang="cs-CZ" sz="2000" b="1" baseline="30000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s prokázaným účinkem na zdravý růst a vývoj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Pouze Nestlé </a:t>
            </a:r>
            <a:r>
              <a:rPr lang="cs-CZ" sz="24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BEBA HA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bílkovinou 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OPTIPRO</a:t>
            </a:r>
            <a:r>
              <a:rPr lang="cs-CZ" sz="2000" b="1" baseline="30000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cs-CZ" sz="2000" b="1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</a:t>
            </a:r>
          </a:p>
          <a:p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s prokázaným účinkem v prevenci alergických onemocnění </a:t>
            </a: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579" y="-100375"/>
            <a:ext cx="2758411" cy="261902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8" y="5785570"/>
            <a:ext cx="1995881" cy="68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82" y="4786104"/>
            <a:ext cx="713295" cy="1427798"/>
          </a:xfrm>
          <a:prstGeom prst="rect">
            <a:avLst/>
          </a:prstGeom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40" y="4913604"/>
            <a:ext cx="713295" cy="142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528" y="1124744"/>
            <a:ext cx="84249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0" b="1" dirty="0" smtClean="0">
                <a:solidFill>
                  <a:schemeClr val="tx2">
                    <a:lumMod val="75000"/>
                  </a:schemeClr>
                </a:solidFill>
              </a:rPr>
              <a:t>DĚKUJI</a:t>
            </a:r>
          </a:p>
          <a:p>
            <a:pPr algn="ctr"/>
            <a:r>
              <a:rPr lang="cs-CZ" sz="9600" b="1" dirty="0" smtClean="0">
                <a:solidFill>
                  <a:schemeClr val="tx2">
                    <a:lumMod val="75000"/>
                  </a:schemeClr>
                </a:solidFill>
              </a:rPr>
              <a:t>za pozornost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20" y="2780928"/>
            <a:ext cx="1068862" cy="87017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7396" y="0"/>
            <a:ext cx="3006603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 rot="1023958">
            <a:off x="7850998" y="4905978"/>
            <a:ext cx="975355" cy="1579537"/>
            <a:chOff x="497653" y="683568"/>
            <a:chExt cx="4875563" cy="75773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793" y1="55932" x2="5793" y2="55932"/>
                          <a14:foregroundMark x1="64634" y1="51789" x2="64634" y2="51789"/>
                          <a14:foregroundMark x1="56402" y1="54802" x2="56402" y2="54802"/>
                          <a14:foregroundMark x1="72866" y1="78908" x2="72866" y2="78908"/>
                          <a14:foregroundMark x1="89634" y1="91337" x2="89634" y2="91337"/>
                          <a14:foregroundMark x1="19817" y1="17891" x2="19817" y2="17891"/>
                          <a14:foregroundMark x1="24695" y1="5461" x2="24695" y2="5461"/>
                          <a14:foregroundMark x1="4268" y1="7345" x2="4268" y2="7345"/>
                          <a14:foregroundMark x1="18902" y1="7910" x2="18902" y2="7910"/>
                          <a14:foregroundMark x1="35366" y1="7345" x2="35366" y2="7345"/>
                          <a14:foregroundMark x1="86280" y1="7345" x2="86280" y2="7345"/>
                          <a14:foregroundMark x1="98476" y1="7533" x2="98476" y2="7533"/>
                          <a14:foregroundMark x1="94207" y1="753" x2="94207" y2="753"/>
                          <a14:foregroundMark x1="64329" y1="942" x2="64329" y2="942"/>
                          <a14:foregroundMark x1="43598" y1="1130" x2="43598" y2="1130"/>
                          <a14:foregroundMark x1="26220" y1="753" x2="26220" y2="753"/>
                          <a14:foregroundMark x1="9451" y1="942" x2="9451" y2="942"/>
                          <a14:foregroundMark x1="5183" y1="3578" x2="5183" y2="3578"/>
                          <a14:foregroundMark x1="5183" y1="942" x2="5183" y2="942"/>
                          <a14:foregroundMark x1="3354" y1="5838" x2="3354" y2="5838"/>
                          <a14:foregroundMark x1="6707" y1="13748" x2="6707" y2="13748"/>
                          <a14:foregroundMark x1="14024" y1="15254" x2="14024" y2="15254"/>
                          <a14:foregroundMark x1="2744" y1="21281" x2="2744" y2="21281"/>
                          <a14:foregroundMark x1="5183" y1="16949" x2="5183" y2="16949"/>
                          <a14:foregroundMark x1="5488" y1="10923" x2="5488" y2="10923"/>
                          <a14:foregroundMark x1="13415" y1="10358" x2="13415" y2="10358"/>
                          <a14:foregroundMark x1="18293" y1="11111" x2="18293" y2="11111"/>
                          <a14:foregroundMark x1="21037" y1="13183" x2="21037" y2="13183"/>
                          <a14:foregroundMark x1="21646" y1="14689" x2="21646" y2="14689"/>
                          <a14:foregroundMark x1="15244" y1="18267" x2="15244" y2="18267"/>
                          <a14:foregroundMark x1="26829" y1="9981" x2="26829" y2="9981"/>
                          <a14:foregroundMark x1="29878" y1="7910" x2="29878" y2="7910"/>
                          <a14:foregroundMark x1="34756" y1="4331" x2="34756" y2="4331"/>
                          <a14:foregroundMark x1="17988" y1="4520" x2="17988" y2="4520"/>
                          <a14:foregroundMark x1="11890" y1="6026" x2="11890" y2="6026"/>
                          <a14:foregroundMark x1="24085" y1="2637" x2="24085" y2="2637"/>
                          <a14:foregroundMark x1="42378" y1="3013" x2="42378" y2="3013"/>
                          <a14:foregroundMark x1="50000" y1="6026" x2="50000" y2="6026"/>
                          <a14:foregroundMark x1="61585" y1="5461" x2="61585" y2="5461"/>
                          <a14:foregroundMark x1="54268" y1="2448" x2="54268" y2="2448"/>
                          <a14:foregroundMark x1="2134" y1="14313" x2="2134" y2="14313"/>
                          <a14:foregroundMark x1="23171" y1="10169" x2="23171" y2="10169"/>
                          <a14:foregroundMark x1="12195" y1="12429" x2="12195" y2="12429"/>
                          <a14:foregroundMark x1="10366" y1="16384" x2="10366" y2="16384"/>
                          <a14:foregroundMark x1="9756" y1="10169" x2="9756" y2="10169"/>
                          <a14:foregroundMark x1="71037" y1="5085" x2="71037" y2="5085"/>
                          <a14:foregroundMark x1="6402" y1="18832" x2="6402" y2="18832"/>
                          <a14:backgroundMark x1="915" y1="2072" x2="915" y2="2072"/>
                          <a14:backgroundMark x1="98780" y1="2260" x2="98780" y2="2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6" y="683568"/>
              <a:ext cx="4680520" cy="75773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7653" y="1235839"/>
              <a:ext cx="1886414" cy="882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" b="1" dirty="0" smtClean="0">
                  <a:solidFill>
                    <a:schemeClr val="bg1"/>
                  </a:solidFill>
                </a:rPr>
                <a:t>Nejnižší množství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vysoce kvalitní </a:t>
              </a:r>
            </a:p>
            <a:p>
              <a:r>
                <a:rPr lang="cs-CZ" sz="400" b="1" dirty="0" smtClean="0">
                  <a:solidFill>
                    <a:schemeClr val="bg1"/>
                  </a:solidFill>
                </a:rPr>
                <a:t>bílkoviny</a:t>
              </a:r>
              <a:endParaRPr lang="cs-CZ" sz="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005">
            <a:off x="275903" y="3998981"/>
            <a:ext cx="928863" cy="1341411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8"/>
            <a:ext cx="9144000" cy="2505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60" y="1599812"/>
            <a:ext cx="3722956" cy="910737"/>
          </a:xfrm>
          <a:prstGeom prst="rect">
            <a:avLst/>
          </a:prstGeom>
        </p:spPr>
      </p:pic>
      <p:sp>
        <p:nvSpPr>
          <p:cNvPr id="8" name="Rectangle 5"/>
          <p:cNvSpPr/>
          <p:nvPr/>
        </p:nvSpPr>
        <p:spPr>
          <a:xfrm>
            <a:off x="0" y="6277969"/>
            <a:ext cx="9144000" cy="580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5636525"/>
            <a:ext cx="1787857" cy="122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8147" y="2796390"/>
            <a:ext cx="7507706" cy="1470025"/>
          </a:xfrm>
        </p:spPr>
        <p:txBody>
          <a:bodyPr/>
          <a:lstStyle/>
          <a:p>
            <a:r>
              <a:rPr lang="cs-CZ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 je klíčem</a:t>
            </a:r>
            <a:r>
              <a:rPr lang="en-US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vybudování</a:t>
            </a:r>
            <a:r>
              <a:rPr lang="en-US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pevných základů </a:t>
            </a:r>
            <a:br>
              <a:rPr lang="cs-CZ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54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život</a:t>
            </a:r>
            <a:endParaRPr lang="en-US" sz="54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403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001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047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redondeado 42"/>
          <p:cNvSpPr/>
          <p:nvPr/>
        </p:nvSpPr>
        <p:spPr>
          <a:xfrm>
            <a:off x="266845" y="1327798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živiny</a:t>
            </a:r>
            <a:endParaRPr lang="es-ES" sz="2400" b="1" dirty="0">
              <a:solidFill>
                <a:srgbClr val="00CC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ttangolo arrotondato 32"/>
          <p:cNvSpPr/>
          <p:nvPr/>
        </p:nvSpPr>
        <p:spPr>
          <a:xfrm>
            <a:off x="612074" y="2814637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Tuky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ttangolo arrotondato 34"/>
          <p:cNvSpPr/>
          <p:nvPr/>
        </p:nvSpPr>
        <p:spPr>
          <a:xfrm>
            <a:off x="612074" y="3571875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Sacharidy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00995" y="3396095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s-ES" sz="2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ttangolo arrotondato 32"/>
          <p:cNvSpPr/>
          <p:nvPr/>
        </p:nvSpPr>
        <p:spPr>
          <a:xfrm>
            <a:off x="612074" y="2062162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96457" y="3501887"/>
            <a:ext cx="3330996" cy="2677235"/>
            <a:chOff x="5096457" y="3501887"/>
            <a:chExt cx="3330996" cy="2677235"/>
          </a:xfrm>
        </p:grpSpPr>
        <p:sp>
          <p:nvSpPr>
            <p:cNvPr id="19" name="Rettangolo arrotondato 30"/>
            <p:cNvSpPr/>
            <p:nvPr/>
          </p:nvSpPr>
          <p:spPr>
            <a:xfrm>
              <a:off x="5096457" y="4145356"/>
              <a:ext cx="3330996" cy="5764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9000"/>
                </a:lnSpc>
              </a:pPr>
              <a:r>
                <a:rPr lang="en-GB" sz="2000" b="1" dirty="0" err="1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Vitam</a:t>
              </a:r>
              <a:r>
                <a:rPr lang="cs-CZ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í</a:t>
              </a:r>
              <a:r>
                <a:rPr lang="en-GB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</a:t>
              </a:r>
              <a:r>
                <a:rPr lang="cs-CZ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</a:t>
              </a:r>
              <a:endParaRPr lang="en-GB" sz="20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Rettangolo arrotondato 33"/>
            <p:cNvSpPr/>
            <p:nvPr/>
          </p:nvSpPr>
          <p:spPr>
            <a:xfrm>
              <a:off x="5096457" y="4883543"/>
              <a:ext cx="3330996" cy="5764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9000"/>
                </a:lnSpc>
              </a:pPr>
              <a:r>
                <a:rPr lang="en-GB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Miner</a:t>
              </a:r>
              <a:r>
                <a:rPr lang="cs-CZ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á</a:t>
              </a:r>
              <a:r>
                <a:rPr lang="en-GB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cs-CZ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ní látky</a:t>
              </a:r>
              <a:endParaRPr lang="en-GB" sz="2000" b="1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Rettangolo arrotondato 35"/>
            <p:cNvSpPr/>
            <p:nvPr/>
          </p:nvSpPr>
          <p:spPr>
            <a:xfrm>
              <a:off x="5096457" y="5602681"/>
              <a:ext cx="3330996" cy="5764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9000"/>
                </a:lnSpc>
              </a:pPr>
              <a:r>
                <a:rPr lang="cs-CZ" sz="2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Stopové prvky</a:t>
              </a:r>
              <a:endParaRPr lang="en-GB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25254" y="3501887"/>
              <a:ext cx="2169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Mikroživiny</a:t>
              </a:r>
              <a:endParaRPr lang="cs-CZ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81282" y="258791"/>
            <a:ext cx="7422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Jaká živina je ve výživě nejdůležitější?</a:t>
            </a:r>
            <a:endParaRPr lang="cs-CZ" sz="2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403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001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047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redondeado 42"/>
          <p:cNvSpPr/>
          <p:nvPr/>
        </p:nvSpPr>
        <p:spPr>
          <a:xfrm>
            <a:off x="266845" y="1327798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živiny</a:t>
            </a:r>
            <a:endParaRPr lang="es-ES" sz="2400" b="1" dirty="0">
              <a:solidFill>
                <a:srgbClr val="00CC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ttangolo arrotondato 32"/>
          <p:cNvSpPr/>
          <p:nvPr/>
        </p:nvSpPr>
        <p:spPr>
          <a:xfrm>
            <a:off x="612074" y="2814637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Tuky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ttangolo arrotondato 34"/>
          <p:cNvSpPr/>
          <p:nvPr/>
        </p:nvSpPr>
        <p:spPr>
          <a:xfrm>
            <a:off x="612074" y="3571875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Sacharidy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00995" y="3396095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s-ES" sz="2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ttangolo arrotondato 32"/>
          <p:cNvSpPr/>
          <p:nvPr/>
        </p:nvSpPr>
        <p:spPr>
          <a:xfrm>
            <a:off x="612074" y="2062162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1282" y="258791"/>
            <a:ext cx="7422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Jaká živina je ve výživě nejdůležitější?</a:t>
            </a:r>
            <a:endParaRPr lang="cs-CZ" sz="2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403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001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047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redondeado 42"/>
          <p:cNvSpPr/>
          <p:nvPr/>
        </p:nvSpPr>
        <p:spPr>
          <a:xfrm>
            <a:off x="266845" y="1327798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živiny</a:t>
            </a:r>
            <a:endParaRPr lang="es-ES" sz="2400" b="1" dirty="0">
              <a:solidFill>
                <a:srgbClr val="00CC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ttangolo arrotondato 32"/>
          <p:cNvSpPr/>
          <p:nvPr/>
        </p:nvSpPr>
        <p:spPr>
          <a:xfrm>
            <a:off x="612074" y="2814637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Tuky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ttangolo arrotondato 34"/>
          <p:cNvSpPr/>
          <p:nvPr/>
        </p:nvSpPr>
        <p:spPr>
          <a:xfrm>
            <a:off x="612074" y="3571875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Sacharidy</a:t>
            </a:r>
            <a:endParaRPr lang="en-GB" sz="20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00995" y="3396095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s-ES" sz="2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ttangolo arrotondato 32"/>
          <p:cNvSpPr/>
          <p:nvPr/>
        </p:nvSpPr>
        <p:spPr>
          <a:xfrm>
            <a:off x="612074" y="2062162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287" y="3565670"/>
            <a:ext cx="3860588" cy="293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4725139" y="1666845"/>
            <a:ext cx="43118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Hlavní zdroj energie z potravy </a:t>
            </a:r>
          </a:p>
          <a:p>
            <a:pPr marL="457200" indent="-457200">
              <a:buAutoNum type="arabicPeriod"/>
            </a:pPr>
            <a:endParaRPr lang="cs-CZ" sz="1400" dirty="0" smtClean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Přidávají sladkost, chuť a konzistenci, sytí </a:t>
            </a:r>
          </a:p>
          <a:p>
            <a:pPr marL="457200" indent="-457200">
              <a:buAutoNum type="arabicPeriod" startAt="2"/>
            </a:pPr>
            <a:endParaRPr lang="cs-CZ" sz="1400" dirty="0" smtClean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Pomáhají trávicímu systému</a:t>
            </a:r>
          </a:p>
          <a:p>
            <a:r>
              <a:rPr lang="cs-CZ" sz="1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(</a:t>
            </a:r>
            <a:r>
              <a:rPr lang="cs-CZ" sz="14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prebiotická</a:t>
            </a: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vláknina)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282" y="258791"/>
            <a:ext cx="7422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Jaká živina je ve výživě nejdůležitější?</a:t>
            </a:r>
            <a:endParaRPr lang="cs-CZ" sz="2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403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001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047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redondeado 42"/>
          <p:cNvSpPr/>
          <p:nvPr/>
        </p:nvSpPr>
        <p:spPr>
          <a:xfrm>
            <a:off x="266845" y="1327798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živiny</a:t>
            </a:r>
            <a:endParaRPr lang="es-ES" sz="2400" b="1" dirty="0">
              <a:solidFill>
                <a:srgbClr val="00CC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ttangolo arrotondato 32"/>
          <p:cNvSpPr/>
          <p:nvPr/>
        </p:nvSpPr>
        <p:spPr>
          <a:xfrm>
            <a:off x="612074" y="2814637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Tuky</a:t>
            </a:r>
            <a:endParaRPr lang="en-GB" sz="2000" b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00995" y="3396095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s-ES" sz="2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ttangolo arrotondato 32"/>
          <p:cNvSpPr/>
          <p:nvPr/>
        </p:nvSpPr>
        <p:spPr>
          <a:xfrm>
            <a:off x="612074" y="2062162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92" y="3705656"/>
            <a:ext cx="3819525" cy="277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725139" y="1666845"/>
            <a:ext cx="43400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 energie, energetické rezervy </a:t>
            </a:r>
          </a:p>
          <a:p>
            <a:pPr marL="457200" indent="-457200">
              <a:buAutoNum type="arabicPeriod"/>
            </a:pPr>
            <a:endParaRPr lang="cs-CZ" sz="1400" dirty="0" smtClean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Vstřebávání a přenos vitamínů (A, D, E,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Součást buněčných membrán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282" y="258791"/>
            <a:ext cx="7422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Jaká živina je ve výživě nejdůležitější?</a:t>
            </a:r>
            <a:endParaRPr lang="cs-CZ" sz="26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061"/>
            <a:ext cx="9144000" cy="82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4000" cy="2505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24248" y="14032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4248" y="900176"/>
            <a:ext cx="75341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804929" y="104701"/>
            <a:ext cx="7534141" cy="7921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842000" y="176903"/>
            <a:ext cx="7500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 jsou nejdůležitějšími stavebními kameny</a:t>
            </a:r>
          </a:p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zdravý růst a vývoj</a:t>
            </a:r>
            <a:endParaRPr lang="cs-CZ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ángulo redondeado 42"/>
          <p:cNvSpPr/>
          <p:nvPr/>
        </p:nvSpPr>
        <p:spPr>
          <a:xfrm>
            <a:off x="266845" y="1327798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s-ES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</a:t>
            </a:r>
            <a:r>
              <a:rPr lang="cs-CZ" sz="2400" b="1" dirty="0" smtClean="0">
                <a:solidFill>
                  <a:srgbClr val="00C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živiny</a:t>
            </a:r>
            <a:endParaRPr lang="es-ES" sz="2400" b="1" dirty="0">
              <a:solidFill>
                <a:srgbClr val="00CC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00995" y="3396095"/>
            <a:ext cx="4113065" cy="3248025"/>
          </a:xfrm>
          <a:prstGeom prst="roundRect">
            <a:avLst>
              <a:gd name="adj" fmla="val 6501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1E1BF"/>
              </a:gs>
            </a:gsLst>
            <a:lin ang="5400000" scaled="1"/>
            <a:tileRect/>
          </a:gradFill>
          <a:ln>
            <a:solidFill>
              <a:srgbClr val="FBD099"/>
            </a:solidFill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s-ES" sz="24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ttangolo arrotondato 32"/>
          <p:cNvSpPr/>
          <p:nvPr/>
        </p:nvSpPr>
        <p:spPr>
          <a:xfrm>
            <a:off x="612074" y="2062162"/>
            <a:ext cx="3330996" cy="576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</a:t>
            </a:r>
            <a:endParaRPr lang="en-GB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677" y="3528244"/>
            <a:ext cx="3695700" cy="298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tangolo arrotondato 29"/>
          <p:cNvSpPr/>
          <p:nvPr/>
        </p:nvSpPr>
        <p:spPr>
          <a:xfrm>
            <a:off x="466725" y="2033586"/>
            <a:ext cx="8239125" cy="1626702"/>
          </a:xfrm>
          <a:prstGeom prst="roundRect">
            <a:avLst/>
          </a:prstGeom>
          <a:gradFill flip="none" rotWithShape="1">
            <a:gsLst>
              <a:gs pos="0">
                <a:srgbClr val="1895CF"/>
              </a:gs>
              <a:gs pos="100000">
                <a:srgbClr val="65C7EA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cs-CZ" sz="7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BÍLKOVINA</a:t>
            </a:r>
            <a:endParaRPr lang="en-GB" sz="7200" b="1" baseline="30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-8262" y="660892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Určeno pouze pro pracovníky ve zdravotnictví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02ca46e06c9cd4d161707846e2ce1f75c083a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2A3DB492EB446B843CDF104BCB46F" ma:contentTypeVersion="0" ma:contentTypeDescription="Create a new document." ma:contentTypeScope="" ma:versionID="37d17ff0b3581ada4ef0daf76215106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E03E703-BC9B-4B37-96BA-26E8D3CB4AC2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C104C8D-EB93-4684-AD41-2CB440849D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3696</TotalTime>
  <Words>2391</Words>
  <Application>Microsoft Office PowerPoint</Application>
  <PresentationFormat>Předvádění na obrazovce (4:3)</PresentationFormat>
  <Paragraphs>537</Paragraphs>
  <Slides>38</Slides>
  <Notes>4</Notes>
  <HiddenSlides>13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Tema di Office</vt:lpstr>
      <vt:lpstr>Prezentace aplikace PowerPoint</vt:lpstr>
      <vt:lpstr>Renata Kalinová Nestlé Česko</vt:lpstr>
      <vt:lpstr>Prezentace aplikace PowerPoint</vt:lpstr>
      <vt:lpstr>Bílkovina je klíčem pro vybudování pevných základů  pro život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Unikátní bílkovina Nestlé   OPTIPRO® a OPTIPRO® HA       nejblíže 3K výhodám bílkoviny mateřského mléka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Nautonnier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Mauro</dc:creator>
  <cp:lastModifiedBy>WS-ACER</cp:lastModifiedBy>
  <cp:revision>758</cp:revision>
  <cp:lastPrinted>2015-06-04T16:17:16Z</cp:lastPrinted>
  <dcterms:created xsi:type="dcterms:W3CDTF">2015-06-01T05:59:10Z</dcterms:created>
  <dcterms:modified xsi:type="dcterms:W3CDTF">2016-04-17T18:50:41Z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0x0101003A82A3DB492EB446B843CDF104BCB46F</vt:lpwstr>
  </property>
</Properties>
</file>